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19" r:id="rId1"/>
    <p:sldMasterId id="2147483732" r:id="rId2"/>
    <p:sldMasterId id="2147483744" r:id="rId3"/>
    <p:sldMasterId id="2147483756" r:id="rId4"/>
  </p:sldMasterIdLst>
  <p:notesMasterIdLst>
    <p:notesMasterId r:id="rId56"/>
  </p:notesMasterIdLst>
  <p:handoutMasterIdLst>
    <p:handoutMasterId r:id="rId57"/>
  </p:handoutMasterIdLst>
  <p:sldIdLst>
    <p:sldId id="256" r:id="rId5"/>
    <p:sldId id="335" r:id="rId6"/>
    <p:sldId id="304" r:id="rId7"/>
    <p:sldId id="282" r:id="rId8"/>
    <p:sldId id="308" r:id="rId9"/>
    <p:sldId id="307" r:id="rId10"/>
    <p:sldId id="306" r:id="rId11"/>
    <p:sldId id="277" r:id="rId12"/>
    <p:sldId id="273" r:id="rId13"/>
    <p:sldId id="333" r:id="rId14"/>
    <p:sldId id="334" r:id="rId15"/>
    <p:sldId id="305" r:id="rId16"/>
    <p:sldId id="313" r:id="rId17"/>
    <p:sldId id="292" r:id="rId18"/>
    <p:sldId id="274" r:id="rId19"/>
    <p:sldId id="290" r:id="rId20"/>
    <p:sldId id="309" r:id="rId21"/>
    <p:sldId id="329" r:id="rId22"/>
    <p:sldId id="314" r:id="rId23"/>
    <p:sldId id="293" r:id="rId24"/>
    <p:sldId id="323" r:id="rId25"/>
    <p:sldId id="330" r:id="rId26"/>
    <p:sldId id="324" r:id="rId27"/>
    <p:sldId id="343" r:id="rId28"/>
    <p:sldId id="341" r:id="rId29"/>
    <p:sldId id="342" r:id="rId30"/>
    <p:sldId id="326" r:id="rId31"/>
    <p:sldId id="315" r:id="rId32"/>
    <p:sldId id="327" r:id="rId33"/>
    <p:sldId id="328" r:id="rId34"/>
    <p:sldId id="340" r:id="rId35"/>
    <p:sldId id="325" r:id="rId36"/>
    <p:sldId id="339" r:id="rId37"/>
    <p:sldId id="332" r:id="rId38"/>
    <p:sldId id="331" r:id="rId39"/>
    <p:sldId id="312" r:id="rId40"/>
    <p:sldId id="316" r:id="rId41"/>
    <p:sldId id="317" r:id="rId42"/>
    <p:sldId id="318" r:id="rId43"/>
    <p:sldId id="319" r:id="rId44"/>
    <p:sldId id="320" r:id="rId45"/>
    <p:sldId id="321" r:id="rId46"/>
    <p:sldId id="322" r:id="rId47"/>
    <p:sldId id="299" r:id="rId48"/>
    <p:sldId id="291" r:id="rId49"/>
    <p:sldId id="300" r:id="rId50"/>
    <p:sldId id="303" r:id="rId51"/>
    <p:sldId id="275" r:id="rId52"/>
    <p:sldId id="296" r:id="rId53"/>
    <p:sldId id="287" r:id="rId54"/>
    <p:sldId id="336" r:id="rId55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5006" autoAdjust="0"/>
    <p:restoredTop sz="94434" autoAdjust="0"/>
  </p:normalViewPr>
  <p:slideViewPr>
    <p:cSldViewPr snapToGrid="0">
      <p:cViewPr>
        <p:scale>
          <a:sx n="67" d="100"/>
          <a:sy n="67" d="100"/>
        </p:scale>
        <p:origin x="-864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74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05A528-D386-4F05-8AC3-0543B55614C1}" type="doc">
      <dgm:prSet loTypeId="urn:microsoft.com/office/officeart/2005/8/layout/radial5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8D072AC8-D16B-46B7-ADD9-3EA2453CD424}">
      <dgm:prSet phldrT="[Text]" custT="1"/>
      <dgm:spPr/>
      <dgm:t>
        <a:bodyPr/>
        <a:lstStyle/>
        <a:p>
          <a:r>
            <a:rPr lang="en-US" sz="1900" b="1" smtClean="0"/>
            <a:t>Sitagliptin</a:t>
          </a:r>
          <a:endParaRPr lang="en-US" sz="1900" b="1" dirty="0" smtClean="0"/>
        </a:p>
      </dgm:t>
    </dgm:pt>
    <dgm:pt modelId="{1CB68D87-62DC-4DDE-9CBE-E7F546D9AC19}" type="parTrans" cxnId="{27F2C3D1-D75F-466B-B9AA-748EC2BDB748}">
      <dgm:prSet/>
      <dgm:spPr/>
      <dgm:t>
        <a:bodyPr/>
        <a:lstStyle/>
        <a:p>
          <a:endParaRPr lang="en-US"/>
        </a:p>
      </dgm:t>
    </dgm:pt>
    <dgm:pt modelId="{58335842-7254-4458-878E-E21BD5D9F85A}" type="sibTrans" cxnId="{27F2C3D1-D75F-466B-B9AA-748EC2BDB748}">
      <dgm:prSet/>
      <dgm:spPr/>
      <dgm:t>
        <a:bodyPr/>
        <a:lstStyle/>
        <a:p>
          <a:endParaRPr lang="en-US"/>
        </a:p>
      </dgm:t>
    </dgm:pt>
    <dgm:pt modelId="{819AEFCB-AEFF-43EE-96A8-59037F4A4C21}">
      <dgm:prSet phldrT="[Text]"/>
      <dgm:spPr/>
      <dgm:t>
        <a:bodyPr/>
        <a:lstStyle/>
        <a:p>
          <a:r>
            <a:rPr lang="en-US" b="1" dirty="0" smtClean="0"/>
            <a:t>Efficient HBA1c Reduction</a:t>
          </a:r>
          <a:endParaRPr lang="en-US" b="1" dirty="0"/>
        </a:p>
      </dgm:t>
    </dgm:pt>
    <dgm:pt modelId="{4DAEAC17-27E2-4F32-AF38-525DB04E13DE}" type="parTrans" cxnId="{13C72ED4-D642-4763-AD55-5B9B87FA3736}">
      <dgm:prSet/>
      <dgm:spPr/>
      <dgm:t>
        <a:bodyPr/>
        <a:lstStyle/>
        <a:p>
          <a:endParaRPr lang="en-US" b="1">
            <a:solidFill>
              <a:schemeClr val="accent5">
                <a:lumMod val="50000"/>
              </a:schemeClr>
            </a:solidFill>
          </a:endParaRPr>
        </a:p>
      </dgm:t>
    </dgm:pt>
    <dgm:pt modelId="{B8226F3E-9942-4798-B09D-6425D39005FD}" type="sibTrans" cxnId="{13C72ED4-D642-4763-AD55-5B9B87FA3736}">
      <dgm:prSet/>
      <dgm:spPr/>
      <dgm:t>
        <a:bodyPr/>
        <a:lstStyle/>
        <a:p>
          <a:endParaRPr lang="en-US"/>
        </a:p>
      </dgm:t>
    </dgm:pt>
    <dgm:pt modelId="{2AC70A9A-6098-41F3-8D1B-58BDC820CDB2}">
      <dgm:prSet phldrT="[Text]"/>
      <dgm:spPr/>
      <dgm:t>
        <a:bodyPr/>
        <a:lstStyle/>
        <a:p>
          <a:r>
            <a:rPr lang="en-US" b="1" smtClean="0"/>
            <a:t>No Hypoglycemia</a:t>
          </a:r>
          <a:endParaRPr lang="en-US" b="1" dirty="0"/>
        </a:p>
      </dgm:t>
    </dgm:pt>
    <dgm:pt modelId="{F8F5E5D2-D234-4004-9115-09B127A12184}" type="parTrans" cxnId="{E0B30429-8373-4AC8-8FFA-13AEB6C46409}">
      <dgm:prSet/>
      <dgm:spPr/>
      <dgm:t>
        <a:bodyPr/>
        <a:lstStyle/>
        <a:p>
          <a:endParaRPr lang="en-US" b="1">
            <a:solidFill>
              <a:schemeClr val="accent5">
                <a:lumMod val="50000"/>
              </a:schemeClr>
            </a:solidFill>
          </a:endParaRPr>
        </a:p>
      </dgm:t>
    </dgm:pt>
    <dgm:pt modelId="{0E0D327E-E370-4946-B410-C32AC6E90FE4}" type="sibTrans" cxnId="{E0B30429-8373-4AC8-8FFA-13AEB6C46409}">
      <dgm:prSet/>
      <dgm:spPr/>
      <dgm:t>
        <a:bodyPr/>
        <a:lstStyle/>
        <a:p>
          <a:endParaRPr lang="en-US"/>
        </a:p>
      </dgm:t>
    </dgm:pt>
    <dgm:pt modelId="{F1FF1217-5A0C-4804-AC6F-99A17C860F2B}">
      <dgm:prSet phldrT="[Text]"/>
      <dgm:spPr/>
      <dgm:t>
        <a:bodyPr/>
        <a:lstStyle/>
        <a:p>
          <a:r>
            <a:rPr lang="en-US" b="1" smtClean="0"/>
            <a:t>Good Tolerability</a:t>
          </a:r>
          <a:endParaRPr lang="en-US" b="1" dirty="0"/>
        </a:p>
      </dgm:t>
    </dgm:pt>
    <dgm:pt modelId="{9C0FF673-9A56-4F02-9766-18C6B8DC2DD6}" type="parTrans" cxnId="{B8378002-4B1D-446D-BA27-A59ADE734190}">
      <dgm:prSet/>
      <dgm:spPr/>
      <dgm:t>
        <a:bodyPr/>
        <a:lstStyle/>
        <a:p>
          <a:endParaRPr lang="en-US" b="1">
            <a:solidFill>
              <a:schemeClr val="accent5">
                <a:lumMod val="50000"/>
              </a:schemeClr>
            </a:solidFill>
          </a:endParaRPr>
        </a:p>
      </dgm:t>
    </dgm:pt>
    <dgm:pt modelId="{E8CAC340-B677-4807-B7D2-F14FB7E42B12}" type="sibTrans" cxnId="{B8378002-4B1D-446D-BA27-A59ADE734190}">
      <dgm:prSet/>
      <dgm:spPr/>
      <dgm:t>
        <a:bodyPr/>
        <a:lstStyle/>
        <a:p>
          <a:endParaRPr lang="en-US"/>
        </a:p>
      </dgm:t>
    </dgm:pt>
    <dgm:pt modelId="{90AB06C3-C7D4-442D-B93B-CB98BC119495}">
      <dgm:prSet phldrT="[Text]"/>
      <dgm:spPr/>
      <dgm:t>
        <a:bodyPr/>
        <a:lstStyle/>
        <a:p>
          <a:r>
            <a:rPr lang="en-US" b="1" smtClean="0"/>
            <a:t>Weight Neutral</a:t>
          </a:r>
          <a:endParaRPr lang="en-US" b="1" dirty="0"/>
        </a:p>
      </dgm:t>
    </dgm:pt>
    <dgm:pt modelId="{C6A3871A-2494-4BC8-A56D-18D3653AA3D9}" type="parTrans" cxnId="{DD04ECD2-330A-4A55-89F9-5591F5B4C7AC}">
      <dgm:prSet/>
      <dgm:spPr/>
      <dgm:t>
        <a:bodyPr/>
        <a:lstStyle/>
        <a:p>
          <a:endParaRPr lang="en-US" b="1">
            <a:solidFill>
              <a:schemeClr val="accent5">
                <a:lumMod val="50000"/>
              </a:schemeClr>
            </a:solidFill>
          </a:endParaRPr>
        </a:p>
      </dgm:t>
    </dgm:pt>
    <dgm:pt modelId="{24244800-6BE6-4A68-B9B5-881A5016A9E8}" type="sibTrans" cxnId="{DD04ECD2-330A-4A55-89F9-5591F5B4C7AC}">
      <dgm:prSet/>
      <dgm:spPr/>
      <dgm:t>
        <a:bodyPr/>
        <a:lstStyle/>
        <a:p>
          <a:endParaRPr lang="en-US"/>
        </a:p>
      </dgm:t>
    </dgm:pt>
    <dgm:pt modelId="{A944E9E4-9B6E-4A32-84A9-BB72E33FA0AF}">
      <dgm:prSet phldrT="[Text]"/>
      <dgm:spPr/>
      <dgm:t>
        <a:bodyPr/>
        <a:lstStyle/>
        <a:p>
          <a:r>
            <a:rPr lang="en-US" b="1" smtClean="0"/>
            <a:t>Stimulate Insulin  Secretion</a:t>
          </a:r>
          <a:endParaRPr lang="en-US" b="1" dirty="0"/>
        </a:p>
      </dgm:t>
    </dgm:pt>
    <dgm:pt modelId="{A8FAAA84-58C1-4759-8F9F-E29778C721BB}" type="parTrans" cxnId="{3983126D-3DBB-4BE1-A394-F50F57C34C02}">
      <dgm:prSet/>
      <dgm:spPr/>
      <dgm:t>
        <a:bodyPr/>
        <a:lstStyle/>
        <a:p>
          <a:endParaRPr lang="en-US" b="1">
            <a:solidFill>
              <a:schemeClr val="accent5">
                <a:lumMod val="50000"/>
              </a:schemeClr>
            </a:solidFill>
          </a:endParaRPr>
        </a:p>
      </dgm:t>
    </dgm:pt>
    <dgm:pt modelId="{3A4D359A-5599-4754-BC75-BE374073A3BD}" type="sibTrans" cxnId="{3983126D-3DBB-4BE1-A394-F50F57C34C02}">
      <dgm:prSet/>
      <dgm:spPr/>
      <dgm:t>
        <a:bodyPr/>
        <a:lstStyle/>
        <a:p>
          <a:endParaRPr lang="en-US"/>
        </a:p>
      </dgm:t>
    </dgm:pt>
    <dgm:pt modelId="{17A73CAA-3F0D-49EB-9A7D-0A2C10E5B28C}">
      <dgm:prSet phldrT="[Text]"/>
      <dgm:spPr/>
      <dgm:t>
        <a:bodyPr/>
        <a:lstStyle/>
        <a:p>
          <a:r>
            <a:rPr lang="en-US" b="1" smtClean="0"/>
            <a:t>Glucose dependent Mechanism of Action</a:t>
          </a:r>
          <a:endParaRPr lang="en-US" b="1" dirty="0"/>
        </a:p>
      </dgm:t>
    </dgm:pt>
    <dgm:pt modelId="{70D4EEA0-6A44-455A-B502-2D3A7E5B5B5F}" type="parTrans" cxnId="{656EAC4D-F564-4FD5-A686-BFF528328F9D}">
      <dgm:prSet/>
      <dgm:spPr/>
      <dgm:t>
        <a:bodyPr/>
        <a:lstStyle/>
        <a:p>
          <a:endParaRPr lang="en-US" b="1">
            <a:solidFill>
              <a:schemeClr val="accent5">
                <a:lumMod val="50000"/>
              </a:schemeClr>
            </a:solidFill>
          </a:endParaRPr>
        </a:p>
      </dgm:t>
    </dgm:pt>
    <dgm:pt modelId="{B5FAA739-281B-4853-BF08-40C9B883C0E2}" type="sibTrans" cxnId="{656EAC4D-F564-4FD5-A686-BFF528328F9D}">
      <dgm:prSet/>
      <dgm:spPr/>
      <dgm:t>
        <a:bodyPr/>
        <a:lstStyle/>
        <a:p>
          <a:endParaRPr lang="en-US"/>
        </a:p>
      </dgm:t>
    </dgm:pt>
    <dgm:pt modelId="{68BED9F2-EA48-435C-A431-954639127E59}">
      <dgm:prSet phldrT="[Text]"/>
      <dgm:spPr/>
      <dgm:t>
        <a:bodyPr/>
        <a:lstStyle/>
        <a:p>
          <a:r>
            <a:rPr lang="en-US" b="1" smtClean="0"/>
            <a:t>Safe in Cardiovascular Disease</a:t>
          </a:r>
          <a:endParaRPr lang="en-US" b="1" dirty="0"/>
        </a:p>
      </dgm:t>
    </dgm:pt>
    <dgm:pt modelId="{50EB4841-C151-4966-8A1B-6469436A5505}" type="parTrans" cxnId="{D44E0D54-A196-4A03-99BD-8B5C9EA11926}">
      <dgm:prSet/>
      <dgm:spPr/>
      <dgm:t>
        <a:bodyPr/>
        <a:lstStyle/>
        <a:p>
          <a:endParaRPr lang="en-US" b="1">
            <a:solidFill>
              <a:schemeClr val="accent5">
                <a:lumMod val="50000"/>
              </a:schemeClr>
            </a:solidFill>
          </a:endParaRPr>
        </a:p>
      </dgm:t>
    </dgm:pt>
    <dgm:pt modelId="{600ED7FF-4DAF-45B5-85F5-0CDAE9059AB6}" type="sibTrans" cxnId="{D44E0D54-A196-4A03-99BD-8B5C9EA11926}">
      <dgm:prSet/>
      <dgm:spPr/>
      <dgm:t>
        <a:bodyPr/>
        <a:lstStyle/>
        <a:p>
          <a:endParaRPr lang="en-US"/>
        </a:p>
      </dgm:t>
    </dgm:pt>
    <dgm:pt modelId="{DFD1C32E-9C41-47BB-8489-C538E66DD069}" type="pres">
      <dgm:prSet presAssocID="{7E05A528-D386-4F05-8AC3-0543B55614C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05C141-DF92-4BE9-BF00-5AE160BFFE62}" type="pres">
      <dgm:prSet presAssocID="{8D072AC8-D16B-46B7-ADD9-3EA2453CD424}" presName="centerShape" presStyleLbl="node0" presStyleIdx="0" presStyleCnt="1" custScaleX="128403" custScaleY="112630"/>
      <dgm:spPr/>
      <dgm:t>
        <a:bodyPr/>
        <a:lstStyle/>
        <a:p>
          <a:endParaRPr lang="en-US"/>
        </a:p>
      </dgm:t>
    </dgm:pt>
    <dgm:pt modelId="{E7E81157-8C16-4875-84EC-96782B6D9191}" type="pres">
      <dgm:prSet presAssocID="{4DAEAC17-27E2-4F32-AF38-525DB04E13DE}" presName="parTrans" presStyleLbl="sibTrans2D1" presStyleIdx="0" presStyleCnt="7"/>
      <dgm:spPr/>
      <dgm:t>
        <a:bodyPr/>
        <a:lstStyle/>
        <a:p>
          <a:endParaRPr lang="en-US"/>
        </a:p>
      </dgm:t>
    </dgm:pt>
    <dgm:pt modelId="{041A7833-953D-4501-BBBA-F2C0A657DF2C}" type="pres">
      <dgm:prSet presAssocID="{4DAEAC17-27E2-4F32-AF38-525DB04E13DE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CCE0686E-1F52-4483-9D7C-9D0EAA302471}" type="pres">
      <dgm:prSet presAssocID="{819AEFCB-AEFF-43EE-96A8-59037F4A4C21}" presName="node" presStyleLbl="node1" presStyleIdx="0" presStyleCnt="7" custScaleX="117106" custScaleY="1184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A3EB46-139D-426E-A69C-55BA4DE96220}" type="pres">
      <dgm:prSet presAssocID="{A8FAAA84-58C1-4759-8F9F-E29778C721BB}" presName="parTrans" presStyleLbl="sibTrans2D1" presStyleIdx="1" presStyleCnt="7"/>
      <dgm:spPr/>
      <dgm:t>
        <a:bodyPr/>
        <a:lstStyle/>
        <a:p>
          <a:endParaRPr lang="en-US"/>
        </a:p>
      </dgm:t>
    </dgm:pt>
    <dgm:pt modelId="{A2829E5F-5BBC-4056-9563-9FB02F3724BD}" type="pres">
      <dgm:prSet presAssocID="{A8FAAA84-58C1-4759-8F9F-E29778C721BB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B0F4509B-104C-4E82-BCC5-3C87E7FC2C2F}" type="pres">
      <dgm:prSet presAssocID="{A944E9E4-9B6E-4A32-84A9-BB72E33FA0AF}" presName="node" presStyleLbl="node1" presStyleIdx="1" presStyleCnt="7" custScaleX="117106" custScaleY="1184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A88672-5AD5-4283-9C4B-995C7B30CD8B}" type="pres">
      <dgm:prSet presAssocID="{70D4EEA0-6A44-455A-B502-2D3A7E5B5B5F}" presName="parTrans" presStyleLbl="sibTrans2D1" presStyleIdx="2" presStyleCnt="7"/>
      <dgm:spPr/>
      <dgm:t>
        <a:bodyPr/>
        <a:lstStyle/>
        <a:p>
          <a:endParaRPr lang="en-US"/>
        </a:p>
      </dgm:t>
    </dgm:pt>
    <dgm:pt modelId="{A0AA1C6E-A5FC-462A-B855-73B3B0D3743A}" type="pres">
      <dgm:prSet presAssocID="{70D4EEA0-6A44-455A-B502-2D3A7E5B5B5F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49F59765-D95F-46DF-9325-22522F3AC42A}" type="pres">
      <dgm:prSet presAssocID="{17A73CAA-3F0D-49EB-9A7D-0A2C10E5B28C}" presName="node" presStyleLbl="node1" presStyleIdx="2" presStyleCnt="7" custScaleX="117106" custScaleY="1184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B0C365-20D2-480F-9529-C26979779C9B}" type="pres">
      <dgm:prSet presAssocID="{50EB4841-C151-4966-8A1B-6469436A5505}" presName="parTrans" presStyleLbl="sibTrans2D1" presStyleIdx="3" presStyleCnt="7"/>
      <dgm:spPr/>
      <dgm:t>
        <a:bodyPr/>
        <a:lstStyle/>
        <a:p>
          <a:endParaRPr lang="en-US"/>
        </a:p>
      </dgm:t>
    </dgm:pt>
    <dgm:pt modelId="{1A7D057F-A2E5-49A8-B186-16CB2055B0AD}" type="pres">
      <dgm:prSet presAssocID="{50EB4841-C151-4966-8A1B-6469436A5505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C8C10FC0-223C-449A-A7FD-9866C5B829F5}" type="pres">
      <dgm:prSet presAssocID="{68BED9F2-EA48-435C-A431-954639127E59}" presName="node" presStyleLbl="node1" presStyleIdx="3" presStyleCnt="7" custScaleX="117106" custScaleY="1184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A9EE51-518F-4C7D-90ED-BDAF80CC6358}" type="pres">
      <dgm:prSet presAssocID="{F8F5E5D2-D234-4004-9115-09B127A12184}" presName="parTrans" presStyleLbl="sibTrans2D1" presStyleIdx="4" presStyleCnt="7"/>
      <dgm:spPr/>
      <dgm:t>
        <a:bodyPr/>
        <a:lstStyle/>
        <a:p>
          <a:endParaRPr lang="en-US"/>
        </a:p>
      </dgm:t>
    </dgm:pt>
    <dgm:pt modelId="{A254D014-6741-42EE-A423-79C5EEF8E452}" type="pres">
      <dgm:prSet presAssocID="{F8F5E5D2-D234-4004-9115-09B127A12184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F9D57A66-948F-4701-B0CD-11E2CE773C82}" type="pres">
      <dgm:prSet presAssocID="{2AC70A9A-6098-41F3-8D1B-58BDC820CDB2}" presName="node" presStyleLbl="node1" presStyleIdx="4" presStyleCnt="7" custScaleX="117106" custScaleY="1184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787109-88A8-4D82-9A59-EE92B300C9F3}" type="pres">
      <dgm:prSet presAssocID="{9C0FF673-9A56-4F02-9766-18C6B8DC2DD6}" presName="parTrans" presStyleLbl="sibTrans2D1" presStyleIdx="5" presStyleCnt="7"/>
      <dgm:spPr/>
      <dgm:t>
        <a:bodyPr/>
        <a:lstStyle/>
        <a:p>
          <a:endParaRPr lang="en-US"/>
        </a:p>
      </dgm:t>
    </dgm:pt>
    <dgm:pt modelId="{7E28BD30-2685-4E5E-AEAB-4B8CCCDDF616}" type="pres">
      <dgm:prSet presAssocID="{9C0FF673-9A56-4F02-9766-18C6B8DC2DD6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C28F4D99-138E-4243-A724-34677D1ACFD5}" type="pres">
      <dgm:prSet presAssocID="{F1FF1217-5A0C-4804-AC6F-99A17C860F2B}" presName="node" presStyleLbl="node1" presStyleIdx="5" presStyleCnt="7" custScaleX="117106" custScaleY="1184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FB8DE3-B3E3-4FF8-AC5D-995D8761E11D}" type="pres">
      <dgm:prSet presAssocID="{C6A3871A-2494-4BC8-A56D-18D3653AA3D9}" presName="parTrans" presStyleLbl="sibTrans2D1" presStyleIdx="6" presStyleCnt="7"/>
      <dgm:spPr/>
      <dgm:t>
        <a:bodyPr/>
        <a:lstStyle/>
        <a:p>
          <a:endParaRPr lang="en-US"/>
        </a:p>
      </dgm:t>
    </dgm:pt>
    <dgm:pt modelId="{0E059E38-3F54-4681-8C35-16551C6F2EF1}" type="pres">
      <dgm:prSet presAssocID="{C6A3871A-2494-4BC8-A56D-18D3653AA3D9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39FAE293-5BD4-409E-B32B-44E5AC34B70E}" type="pres">
      <dgm:prSet presAssocID="{90AB06C3-C7D4-442D-B93B-CB98BC119495}" presName="node" presStyleLbl="node1" presStyleIdx="6" presStyleCnt="7" custScaleX="117106" custScaleY="1184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E8BA8C-80BB-4C0A-9ACA-4E9A58C94487}" type="presOf" srcId="{819AEFCB-AEFF-43EE-96A8-59037F4A4C21}" destId="{CCE0686E-1F52-4483-9D7C-9D0EAA302471}" srcOrd="0" destOrd="0" presId="urn:microsoft.com/office/officeart/2005/8/layout/radial5"/>
    <dgm:cxn modelId="{51570891-4A23-4C3B-B841-23D5D2209F56}" type="presOf" srcId="{90AB06C3-C7D4-442D-B93B-CB98BC119495}" destId="{39FAE293-5BD4-409E-B32B-44E5AC34B70E}" srcOrd="0" destOrd="0" presId="urn:microsoft.com/office/officeart/2005/8/layout/radial5"/>
    <dgm:cxn modelId="{E442EA7A-0084-40CC-987F-FEE377F6C0C6}" type="presOf" srcId="{A8FAAA84-58C1-4759-8F9F-E29778C721BB}" destId="{57A3EB46-139D-426E-A69C-55BA4DE96220}" srcOrd="0" destOrd="0" presId="urn:microsoft.com/office/officeart/2005/8/layout/radial5"/>
    <dgm:cxn modelId="{B6C5D601-4D65-4E61-BB43-2D83A86D55A5}" type="presOf" srcId="{7E05A528-D386-4F05-8AC3-0543B55614C1}" destId="{DFD1C32E-9C41-47BB-8489-C538E66DD069}" srcOrd="0" destOrd="0" presId="urn:microsoft.com/office/officeart/2005/8/layout/radial5"/>
    <dgm:cxn modelId="{7B5C1E86-108F-482B-A011-A6E44A8C7474}" type="presOf" srcId="{F8F5E5D2-D234-4004-9115-09B127A12184}" destId="{A254D014-6741-42EE-A423-79C5EEF8E452}" srcOrd="1" destOrd="0" presId="urn:microsoft.com/office/officeart/2005/8/layout/radial5"/>
    <dgm:cxn modelId="{32F4CCF2-A672-44FB-A6D3-9BAC4FC8A925}" type="presOf" srcId="{A944E9E4-9B6E-4A32-84A9-BB72E33FA0AF}" destId="{B0F4509B-104C-4E82-BCC5-3C87E7FC2C2F}" srcOrd="0" destOrd="0" presId="urn:microsoft.com/office/officeart/2005/8/layout/radial5"/>
    <dgm:cxn modelId="{8E8CDBD2-1762-44B2-8EB1-E8D3B4FF95FC}" type="presOf" srcId="{50EB4841-C151-4966-8A1B-6469436A5505}" destId="{2AB0C365-20D2-480F-9529-C26979779C9B}" srcOrd="0" destOrd="0" presId="urn:microsoft.com/office/officeart/2005/8/layout/radial5"/>
    <dgm:cxn modelId="{73FD9B84-C839-49CD-AAB5-ED94E5843C31}" type="presOf" srcId="{C6A3871A-2494-4BC8-A56D-18D3653AA3D9}" destId="{48FB8DE3-B3E3-4FF8-AC5D-995D8761E11D}" srcOrd="0" destOrd="0" presId="urn:microsoft.com/office/officeart/2005/8/layout/radial5"/>
    <dgm:cxn modelId="{656EAC4D-F564-4FD5-A686-BFF528328F9D}" srcId="{8D072AC8-D16B-46B7-ADD9-3EA2453CD424}" destId="{17A73CAA-3F0D-49EB-9A7D-0A2C10E5B28C}" srcOrd="2" destOrd="0" parTransId="{70D4EEA0-6A44-455A-B502-2D3A7E5B5B5F}" sibTransId="{B5FAA739-281B-4853-BF08-40C9B883C0E2}"/>
    <dgm:cxn modelId="{937474C6-5B07-4F21-A481-FC9C32DA7AFD}" type="presOf" srcId="{C6A3871A-2494-4BC8-A56D-18D3653AA3D9}" destId="{0E059E38-3F54-4681-8C35-16551C6F2EF1}" srcOrd="1" destOrd="0" presId="urn:microsoft.com/office/officeart/2005/8/layout/radial5"/>
    <dgm:cxn modelId="{34F38C24-A249-47D6-B7B9-D1B72F2B9144}" type="presOf" srcId="{4DAEAC17-27E2-4F32-AF38-525DB04E13DE}" destId="{041A7833-953D-4501-BBBA-F2C0A657DF2C}" srcOrd="1" destOrd="0" presId="urn:microsoft.com/office/officeart/2005/8/layout/radial5"/>
    <dgm:cxn modelId="{98BFEC12-66E7-4EDB-AB1C-14F96C4BD6E0}" type="presOf" srcId="{50EB4841-C151-4966-8A1B-6469436A5505}" destId="{1A7D057F-A2E5-49A8-B186-16CB2055B0AD}" srcOrd="1" destOrd="0" presId="urn:microsoft.com/office/officeart/2005/8/layout/radial5"/>
    <dgm:cxn modelId="{D44E0D54-A196-4A03-99BD-8B5C9EA11926}" srcId="{8D072AC8-D16B-46B7-ADD9-3EA2453CD424}" destId="{68BED9F2-EA48-435C-A431-954639127E59}" srcOrd="3" destOrd="0" parTransId="{50EB4841-C151-4966-8A1B-6469436A5505}" sibTransId="{600ED7FF-4DAF-45B5-85F5-0CDAE9059AB6}"/>
    <dgm:cxn modelId="{F213D61F-020D-49E2-BC09-3FCF68B401DA}" type="presOf" srcId="{9C0FF673-9A56-4F02-9766-18C6B8DC2DD6}" destId="{7E28BD30-2685-4E5E-AEAB-4B8CCCDDF616}" srcOrd="1" destOrd="0" presId="urn:microsoft.com/office/officeart/2005/8/layout/radial5"/>
    <dgm:cxn modelId="{27F2C3D1-D75F-466B-B9AA-748EC2BDB748}" srcId="{7E05A528-D386-4F05-8AC3-0543B55614C1}" destId="{8D072AC8-D16B-46B7-ADD9-3EA2453CD424}" srcOrd="0" destOrd="0" parTransId="{1CB68D87-62DC-4DDE-9CBE-E7F546D9AC19}" sibTransId="{58335842-7254-4458-878E-E21BD5D9F85A}"/>
    <dgm:cxn modelId="{B8378002-4B1D-446D-BA27-A59ADE734190}" srcId="{8D072AC8-D16B-46B7-ADD9-3EA2453CD424}" destId="{F1FF1217-5A0C-4804-AC6F-99A17C860F2B}" srcOrd="5" destOrd="0" parTransId="{9C0FF673-9A56-4F02-9766-18C6B8DC2DD6}" sibTransId="{E8CAC340-B677-4807-B7D2-F14FB7E42B12}"/>
    <dgm:cxn modelId="{E0B30429-8373-4AC8-8FFA-13AEB6C46409}" srcId="{8D072AC8-D16B-46B7-ADD9-3EA2453CD424}" destId="{2AC70A9A-6098-41F3-8D1B-58BDC820CDB2}" srcOrd="4" destOrd="0" parTransId="{F8F5E5D2-D234-4004-9115-09B127A12184}" sibTransId="{0E0D327E-E370-4946-B410-C32AC6E90FE4}"/>
    <dgm:cxn modelId="{B45C64B8-9552-473B-9067-372637456E24}" type="presOf" srcId="{17A73CAA-3F0D-49EB-9A7D-0A2C10E5B28C}" destId="{49F59765-D95F-46DF-9325-22522F3AC42A}" srcOrd="0" destOrd="0" presId="urn:microsoft.com/office/officeart/2005/8/layout/radial5"/>
    <dgm:cxn modelId="{09797FE4-A416-49F7-8D04-ED2C6B6CC8D9}" type="presOf" srcId="{F8F5E5D2-D234-4004-9115-09B127A12184}" destId="{2FA9EE51-518F-4C7D-90ED-BDAF80CC6358}" srcOrd="0" destOrd="0" presId="urn:microsoft.com/office/officeart/2005/8/layout/radial5"/>
    <dgm:cxn modelId="{0376A56F-2181-4DC6-A00D-44F9BDBD4787}" type="presOf" srcId="{2AC70A9A-6098-41F3-8D1B-58BDC820CDB2}" destId="{F9D57A66-948F-4701-B0CD-11E2CE773C82}" srcOrd="0" destOrd="0" presId="urn:microsoft.com/office/officeart/2005/8/layout/radial5"/>
    <dgm:cxn modelId="{DE4318D1-F520-4763-85A9-4C54BC423E7C}" type="presOf" srcId="{A8FAAA84-58C1-4759-8F9F-E29778C721BB}" destId="{A2829E5F-5BBC-4056-9563-9FB02F3724BD}" srcOrd="1" destOrd="0" presId="urn:microsoft.com/office/officeart/2005/8/layout/radial5"/>
    <dgm:cxn modelId="{855AC82C-95E7-4336-A4FE-7A2BB099AEE2}" type="presOf" srcId="{70D4EEA0-6A44-455A-B502-2D3A7E5B5B5F}" destId="{A0AA1C6E-A5FC-462A-B855-73B3B0D3743A}" srcOrd="1" destOrd="0" presId="urn:microsoft.com/office/officeart/2005/8/layout/radial5"/>
    <dgm:cxn modelId="{13C72ED4-D642-4763-AD55-5B9B87FA3736}" srcId="{8D072AC8-D16B-46B7-ADD9-3EA2453CD424}" destId="{819AEFCB-AEFF-43EE-96A8-59037F4A4C21}" srcOrd="0" destOrd="0" parTransId="{4DAEAC17-27E2-4F32-AF38-525DB04E13DE}" sibTransId="{B8226F3E-9942-4798-B09D-6425D39005FD}"/>
    <dgm:cxn modelId="{BD9F40AB-75C0-464C-ABB3-42E8A8262E95}" type="presOf" srcId="{9C0FF673-9A56-4F02-9766-18C6B8DC2DD6}" destId="{4C787109-88A8-4D82-9A59-EE92B300C9F3}" srcOrd="0" destOrd="0" presId="urn:microsoft.com/office/officeart/2005/8/layout/radial5"/>
    <dgm:cxn modelId="{D650DE06-2F7E-4540-83F3-0548FEE08144}" type="presOf" srcId="{68BED9F2-EA48-435C-A431-954639127E59}" destId="{C8C10FC0-223C-449A-A7FD-9866C5B829F5}" srcOrd="0" destOrd="0" presId="urn:microsoft.com/office/officeart/2005/8/layout/radial5"/>
    <dgm:cxn modelId="{0FEB3DEA-BDB0-4FD7-A92A-B7956DD55E35}" type="presOf" srcId="{70D4EEA0-6A44-455A-B502-2D3A7E5B5B5F}" destId="{B6A88672-5AD5-4283-9C4B-995C7B30CD8B}" srcOrd="0" destOrd="0" presId="urn:microsoft.com/office/officeart/2005/8/layout/radial5"/>
    <dgm:cxn modelId="{DD04ECD2-330A-4A55-89F9-5591F5B4C7AC}" srcId="{8D072AC8-D16B-46B7-ADD9-3EA2453CD424}" destId="{90AB06C3-C7D4-442D-B93B-CB98BC119495}" srcOrd="6" destOrd="0" parTransId="{C6A3871A-2494-4BC8-A56D-18D3653AA3D9}" sibTransId="{24244800-6BE6-4A68-B9B5-881A5016A9E8}"/>
    <dgm:cxn modelId="{F01BD71D-DFAA-43EC-AC88-88FF65C60CA9}" type="presOf" srcId="{4DAEAC17-27E2-4F32-AF38-525DB04E13DE}" destId="{E7E81157-8C16-4875-84EC-96782B6D9191}" srcOrd="0" destOrd="0" presId="urn:microsoft.com/office/officeart/2005/8/layout/radial5"/>
    <dgm:cxn modelId="{003A517F-0248-4BC1-9622-979C7FAF5673}" type="presOf" srcId="{F1FF1217-5A0C-4804-AC6F-99A17C860F2B}" destId="{C28F4D99-138E-4243-A724-34677D1ACFD5}" srcOrd="0" destOrd="0" presId="urn:microsoft.com/office/officeart/2005/8/layout/radial5"/>
    <dgm:cxn modelId="{3983126D-3DBB-4BE1-A394-F50F57C34C02}" srcId="{8D072AC8-D16B-46B7-ADD9-3EA2453CD424}" destId="{A944E9E4-9B6E-4A32-84A9-BB72E33FA0AF}" srcOrd="1" destOrd="0" parTransId="{A8FAAA84-58C1-4759-8F9F-E29778C721BB}" sibTransId="{3A4D359A-5599-4754-BC75-BE374073A3BD}"/>
    <dgm:cxn modelId="{597D3DED-8864-45EF-A95B-C0FAC0D548A2}" type="presOf" srcId="{8D072AC8-D16B-46B7-ADD9-3EA2453CD424}" destId="{EA05C141-DF92-4BE9-BF00-5AE160BFFE62}" srcOrd="0" destOrd="0" presId="urn:microsoft.com/office/officeart/2005/8/layout/radial5"/>
    <dgm:cxn modelId="{EB793579-DFDC-4ACA-8DD5-43B3D5D40CCB}" type="presParOf" srcId="{DFD1C32E-9C41-47BB-8489-C538E66DD069}" destId="{EA05C141-DF92-4BE9-BF00-5AE160BFFE62}" srcOrd="0" destOrd="0" presId="urn:microsoft.com/office/officeart/2005/8/layout/radial5"/>
    <dgm:cxn modelId="{44EE9B02-9D7B-47C6-B1A9-EFA039FD6DBE}" type="presParOf" srcId="{DFD1C32E-9C41-47BB-8489-C538E66DD069}" destId="{E7E81157-8C16-4875-84EC-96782B6D9191}" srcOrd="1" destOrd="0" presId="urn:microsoft.com/office/officeart/2005/8/layout/radial5"/>
    <dgm:cxn modelId="{CA9DFF4D-35AC-41A4-B3B8-98DA2691BCBA}" type="presParOf" srcId="{E7E81157-8C16-4875-84EC-96782B6D9191}" destId="{041A7833-953D-4501-BBBA-F2C0A657DF2C}" srcOrd="0" destOrd="0" presId="urn:microsoft.com/office/officeart/2005/8/layout/radial5"/>
    <dgm:cxn modelId="{82113E64-22BC-46AE-91FC-7A6C5A74044A}" type="presParOf" srcId="{DFD1C32E-9C41-47BB-8489-C538E66DD069}" destId="{CCE0686E-1F52-4483-9D7C-9D0EAA302471}" srcOrd="2" destOrd="0" presId="urn:microsoft.com/office/officeart/2005/8/layout/radial5"/>
    <dgm:cxn modelId="{4CE98F88-8D68-42DC-A71C-5A3002DC38DC}" type="presParOf" srcId="{DFD1C32E-9C41-47BB-8489-C538E66DD069}" destId="{57A3EB46-139D-426E-A69C-55BA4DE96220}" srcOrd="3" destOrd="0" presId="urn:microsoft.com/office/officeart/2005/8/layout/radial5"/>
    <dgm:cxn modelId="{28CE7D8E-4EDD-4DA5-8026-9BFBC92FEE18}" type="presParOf" srcId="{57A3EB46-139D-426E-A69C-55BA4DE96220}" destId="{A2829E5F-5BBC-4056-9563-9FB02F3724BD}" srcOrd="0" destOrd="0" presId="urn:microsoft.com/office/officeart/2005/8/layout/radial5"/>
    <dgm:cxn modelId="{F2AA8190-C924-4790-A21A-799A3B8C6A16}" type="presParOf" srcId="{DFD1C32E-9C41-47BB-8489-C538E66DD069}" destId="{B0F4509B-104C-4E82-BCC5-3C87E7FC2C2F}" srcOrd="4" destOrd="0" presId="urn:microsoft.com/office/officeart/2005/8/layout/radial5"/>
    <dgm:cxn modelId="{A2DCA82C-8F06-4717-B94A-DBB6972B16DF}" type="presParOf" srcId="{DFD1C32E-9C41-47BB-8489-C538E66DD069}" destId="{B6A88672-5AD5-4283-9C4B-995C7B30CD8B}" srcOrd="5" destOrd="0" presId="urn:microsoft.com/office/officeart/2005/8/layout/radial5"/>
    <dgm:cxn modelId="{FF37AF1E-5948-4028-8DEB-0FFDA154A8F9}" type="presParOf" srcId="{B6A88672-5AD5-4283-9C4B-995C7B30CD8B}" destId="{A0AA1C6E-A5FC-462A-B855-73B3B0D3743A}" srcOrd="0" destOrd="0" presId="urn:microsoft.com/office/officeart/2005/8/layout/radial5"/>
    <dgm:cxn modelId="{A1CEBA59-B8F6-47B1-A11D-501AED9B43EE}" type="presParOf" srcId="{DFD1C32E-9C41-47BB-8489-C538E66DD069}" destId="{49F59765-D95F-46DF-9325-22522F3AC42A}" srcOrd="6" destOrd="0" presId="urn:microsoft.com/office/officeart/2005/8/layout/radial5"/>
    <dgm:cxn modelId="{25026580-7F88-4C67-A54E-A7BD8AFE3CC7}" type="presParOf" srcId="{DFD1C32E-9C41-47BB-8489-C538E66DD069}" destId="{2AB0C365-20D2-480F-9529-C26979779C9B}" srcOrd="7" destOrd="0" presId="urn:microsoft.com/office/officeart/2005/8/layout/radial5"/>
    <dgm:cxn modelId="{F7F157DA-0B92-4B8C-9E69-61F3CBA7C3D1}" type="presParOf" srcId="{2AB0C365-20D2-480F-9529-C26979779C9B}" destId="{1A7D057F-A2E5-49A8-B186-16CB2055B0AD}" srcOrd="0" destOrd="0" presId="urn:microsoft.com/office/officeart/2005/8/layout/radial5"/>
    <dgm:cxn modelId="{473D7F02-42CB-4265-B64B-B035795D6984}" type="presParOf" srcId="{DFD1C32E-9C41-47BB-8489-C538E66DD069}" destId="{C8C10FC0-223C-449A-A7FD-9866C5B829F5}" srcOrd="8" destOrd="0" presId="urn:microsoft.com/office/officeart/2005/8/layout/radial5"/>
    <dgm:cxn modelId="{2DCA324E-0EC6-4081-B8F3-58FB3C44F0BB}" type="presParOf" srcId="{DFD1C32E-9C41-47BB-8489-C538E66DD069}" destId="{2FA9EE51-518F-4C7D-90ED-BDAF80CC6358}" srcOrd="9" destOrd="0" presId="urn:microsoft.com/office/officeart/2005/8/layout/radial5"/>
    <dgm:cxn modelId="{7C5450C1-7B29-46D4-994A-7BD675D4294C}" type="presParOf" srcId="{2FA9EE51-518F-4C7D-90ED-BDAF80CC6358}" destId="{A254D014-6741-42EE-A423-79C5EEF8E452}" srcOrd="0" destOrd="0" presId="urn:microsoft.com/office/officeart/2005/8/layout/radial5"/>
    <dgm:cxn modelId="{DD384885-01B8-4BB9-B887-53DFC5F27042}" type="presParOf" srcId="{DFD1C32E-9C41-47BB-8489-C538E66DD069}" destId="{F9D57A66-948F-4701-B0CD-11E2CE773C82}" srcOrd="10" destOrd="0" presId="urn:microsoft.com/office/officeart/2005/8/layout/radial5"/>
    <dgm:cxn modelId="{D07AAFBD-BE71-491A-9D06-6269DB5453EF}" type="presParOf" srcId="{DFD1C32E-9C41-47BB-8489-C538E66DD069}" destId="{4C787109-88A8-4D82-9A59-EE92B300C9F3}" srcOrd="11" destOrd="0" presId="urn:microsoft.com/office/officeart/2005/8/layout/radial5"/>
    <dgm:cxn modelId="{A4D0CF81-D627-45D1-A02B-A598EAB45F6D}" type="presParOf" srcId="{4C787109-88A8-4D82-9A59-EE92B300C9F3}" destId="{7E28BD30-2685-4E5E-AEAB-4B8CCCDDF616}" srcOrd="0" destOrd="0" presId="urn:microsoft.com/office/officeart/2005/8/layout/radial5"/>
    <dgm:cxn modelId="{996C0C41-A64D-4765-933A-65749573A69C}" type="presParOf" srcId="{DFD1C32E-9C41-47BB-8489-C538E66DD069}" destId="{C28F4D99-138E-4243-A724-34677D1ACFD5}" srcOrd="12" destOrd="0" presId="urn:microsoft.com/office/officeart/2005/8/layout/radial5"/>
    <dgm:cxn modelId="{9117C702-9E13-4E3D-BBD5-3EF70D07B377}" type="presParOf" srcId="{DFD1C32E-9C41-47BB-8489-C538E66DD069}" destId="{48FB8DE3-B3E3-4FF8-AC5D-995D8761E11D}" srcOrd="13" destOrd="0" presId="urn:microsoft.com/office/officeart/2005/8/layout/radial5"/>
    <dgm:cxn modelId="{DA9CA61E-2103-4D2E-9C6E-6D84F4F3E3DD}" type="presParOf" srcId="{48FB8DE3-B3E3-4FF8-AC5D-995D8761E11D}" destId="{0E059E38-3F54-4681-8C35-16551C6F2EF1}" srcOrd="0" destOrd="0" presId="urn:microsoft.com/office/officeart/2005/8/layout/radial5"/>
    <dgm:cxn modelId="{F250B2F0-D28A-4398-A27D-4072C7ABBDED}" type="presParOf" srcId="{DFD1C32E-9C41-47BB-8489-C538E66DD069}" destId="{39FAE293-5BD4-409E-B32B-44E5AC34B70E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05C141-DF92-4BE9-BF00-5AE160BFFE62}">
      <dsp:nvSpPr>
        <dsp:cNvPr id="0" name=""/>
        <dsp:cNvSpPr/>
      </dsp:nvSpPr>
      <dsp:spPr>
        <a:xfrm>
          <a:off x="4456090" y="2155292"/>
          <a:ext cx="1565855" cy="137350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smtClean="0"/>
            <a:t>Sitagliptin</a:t>
          </a:r>
          <a:endParaRPr lang="en-US" sz="1900" b="1" kern="1200" dirty="0" smtClean="0"/>
        </a:p>
      </dsp:txBody>
      <dsp:txXfrm>
        <a:off x="4685404" y="2356437"/>
        <a:ext cx="1107227" cy="971216"/>
      </dsp:txXfrm>
    </dsp:sp>
    <dsp:sp modelId="{E7E81157-8C16-4875-84EC-96782B6D9191}">
      <dsp:nvSpPr>
        <dsp:cNvPr id="0" name=""/>
        <dsp:cNvSpPr/>
      </dsp:nvSpPr>
      <dsp:spPr>
        <a:xfrm rot="16200000">
          <a:off x="5079043" y="1594622"/>
          <a:ext cx="319949" cy="5357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solidFill>
              <a:schemeClr val="accent5">
                <a:lumMod val="50000"/>
              </a:schemeClr>
            </a:solidFill>
          </a:endParaRPr>
        </a:p>
      </dsp:txBody>
      <dsp:txXfrm>
        <a:off x="5127036" y="1749769"/>
        <a:ext cx="223964" cy="321463"/>
      </dsp:txXfrm>
    </dsp:sp>
    <dsp:sp modelId="{CCE0686E-1F52-4483-9D7C-9D0EAA302471}">
      <dsp:nvSpPr>
        <dsp:cNvPr id="0" name=""/>
        <dsp:cNvSpPr/>
      </dsp:nvSpPr>
      <dsp:spPr>
        <a:xfrm>
          <a:off x="4408608" y="-127798"/>
          <a:ext cx="1660819" cy="167941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Efficient HBA1c Reduction</a:t>
          </a:r>
          <a:endParaRPr lang="en-US" sz="1400" b="1" kern="1200" dirty="0"/>
        </a:p>
      </dsp:txBody>
      <dsp:txXfrm>
        <a:off x="4651829" y="118146"/>
        <a:ext cx="1174377" cy="1187524"/>
      </dsp:txXfrm>
    </dsp:sp>
    <dsp:sp modelId="{57A3EB46-139D-426E-A69C-55BA4DE96220}">
      <dsp:nvSpPr>
        <dsp:cNvPr id="0" name=""/>
        <dsp:cNvSpPr/>
      </dsp:nvSpPr>
      <dsp:spPr>
        <a:xfrm rot="19285714">
          <a:off x="5881716" y="1944295"/>
          <a:ext cx="294254" cy="5357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solidFill>
              <a:schemeClr val="accent5">
                <a:lumMod val="50000"/>
              </a:schemeClr>
            </a:solidFill>
          </a:endParaRPr>
        </a:p>
      </dsp:txBody>
      <dsp:txXfrm>
        <a:off x="5891346" y="2078969"/>
        <a:ext cx="205978" cy="321463"/>
      </dsp:txXfrm>
    </dsp:sp>
    <dsp:sp modelId="{B0F4509B-104C-4E82-BCC5-3C87E7FC2C2F}">
      <dsp:nvSpPr>
        <dsp:cNvPr id="0" name=""/>
        <dsp:cNvSpPr/>
      </dsp:nvSpPr>
      <dsp:spPr>
        <a:xfrm>
          <a:off x="6074017" y="674220"/>
          <a:ext cx="1660819" cy="167941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/>
            <a:t>Stimulate Insulin  Secretion</a:t>
          </a:r>
          <a:endParaRPr lang="en-US" sz="1400" b="1" kern="1200" dirty="0"/>
        </a:p>
      </dsp:txBody>
      <dsp:txXfrm>
        <a:off x="6317238" y="920164"/>
        <a:ext cx="1174377" cy="1187524"/>
      </dsp:txXfrm>
    </dsp:sp>
    <dsp:sp modelId="{B6A88672-5AD5-4283-9C4B-995C7B30CD8B}">
      <dsp:nvSpPr>
        <dsp:cNvPr id="0" name=""/>
        <dsp:cNvSpPr/>
      </dsp:nvSpPr>
      <dsp:spPr>
        <a:xfrm rot="771429">
          <a:off x="6105227" y="2803445"/>
          <a:ext cx="276709" cy="5357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solidFill>
              <a:schemeClr val="accent5">
                <a:lumMod val="50000"/>
              </a:schemeClr>
            </a:solidFill>
          </a:endParaRPr>
        </a:p>
      </dsp:txBody>
      <dsp:txXfrm>
        <a:off x="6106268" y="2901363"/>
        <a:ext cx="193696" cy="321463"/>
      </dsp:txXfrm>
    </dsp:sp>
    <dsp:sp modelId="{49F59765-D95F-46DF-9325-22522F3AC42A}">
      <dsp:nvSpPr>
        <dsp:cNvPr id="0" name=""/>
        <dsp:cNvSpPr/>
      </dsp:nvSpPr>
      <dsp:spPr>
        <a:xfrm>
          <a:off x="6485339" y="2476340"/>
          <a:ext cx="1660819" cy="167941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/>
            <a:t>Glucose dependent Mechanism of Action</a:t>
          </a:r>
          <a:endParaRPr lang="en-US" sz="1400" b="1" kern="1200" dirty="0"/>
        </a:p>
      </dsp:txBody>
      <dsp:txXfrm>
        <a:off x="6728560" y="2722284"/>
        <a:ext cx="1174377" cy="1187524"/>
      </dsp:txXfrm>
    </dsp:sp>
    <dsp:sp modelId="{2AB0C365-20D2-480F-9529-C26979779C9B}">
      <dsp:nvSpPr>
        <dsp:cNvPr id="0" name=""/>
        <dsp:cNvSpPr/>
      </dsp:nvSpPr>
      <dsp:spPr>
        <a:xfrm rot="3857143">
          <a:off x="5511478" y="3464617"/>
          <a:ext cx="312723" cy="5357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solidFill>
              <a:schemeClr val="accent5">
                <a:lumMod val="50000"/>
              </a:schemeClr>
            </a:solidFill>
          </a:endParaRPr>
        </a:p>
      </dsp:txBody>
      <dsp:txXfrm>
        <a:off x="5538034" y="3529508"/>
        <a:ext cx="218906" cy="321463"/>
      </dsp:txXfrm>
    </dsp:sp>
    <dsp:sp modelId="{C8C10FC0-223C-449A-A7FD-9866C5B829F5}">
      <dsp:nvSpPr>
        <dsp:cNvPr id="0" name=""/>
        <dsp:cNvSpPr/>
      </dsp:nvSpPr>
      <dsp:spPr>
        <a:xfrm>
          <a:off x="5332841" y="3921527"/>
          <a:ext cx="1660819" cy="167941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/>
            <a:t>Safe in Cardiovascular Disease</a:t>
          </a:r>
          <a:endParaRPr lang="en-US" sz="1400" b="1" kern="1200" dirty="0"/>
        </a:p>
      </dsp:txBody>
      <dsp:txXfrm>
        <a:off x="5576062" y="4167471"/>
        <a:ext cx="1174377" cy="1187524"/>
      </dsp:txXfrm>
    </dsp:sp>
    <dsp:sp modelId="{2FA9EE51-518F-4C7D-90ED-BDAF80CC6358}">
      <dsp:nvSpPr>
        <dsp:cNvPr id="0" name=""/>
        <dsp:cNvSpPr/>
      </dsp:nvSpPr>
      <dsp:spPr>
        <a:xfrm rot="6942857">
          <a:off x="4653835" y="3464617"/>
          <a:ext cx="312723" cy="5357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solidFill>
              <a:schemeClr val="accent5">
                <a:lumMod val="50000"/>
              </a:schemeClr>
            </a:solidFill>
          </a:endParaRPr>
        </a:p>
      </dsp:txBody>
      <dsp:txXfrm rot="10800000">
        <a:off x="4721096" y="3529508"/>
        <a:ext cx="218906" cy="321463"/>
      </dsp:txXfrm>
    </dsp:sp>
    <dsp:sp modelId="{F9D57A66-948F-4701-B0CD-11E2CE773C82}">
      <dsp:nvSpPr>
        <dsp:cNvPr id="0" name=""/>
        <dsp:cNvSpPr/>
      </dsp:nvSpPr>
      <dsp:spPr>
        <a:xfrm>
          <a:off x="3484376" y="3921527"/>
          <a:ext cx="1660819" cy="167941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/>
            <a:t>No Hypoglycemia</a:t>
          </a:r>
          <a:endParaRPr lang="en-US" sz="1400" b="1" kern="1200" dirty="0"/>
        </a:p>
      </dsp:txBody>
      <dsp:txXfrm>
        <a:off x="3727597" y="4167471"/>
        <a:ext cx="1174377" cy="1187524"/>
      </dsp:txXfrm>
    </dsp:sp>
    <dsp:sp modelId="{4C787109-88A8-4D82-9A59-EE92B300C9F3}">
      <dsp:nvSpPr>
        <dsp:cNvPr id="0" name=""/>
        <dsp:cNvSpPr/>
      </dsp:nvSpPr>
      <dsp:spPr>
        <a:xfrm rot="10028571">
          <a:off x="4096100" y="2803445"/>
          <a:ext cx="276709" cy="5357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solidFill>
              <a:schemeClr val="accent5">
                <a:lumMod val="50000"/>
              </a:schemeClr>
            </a:solidFill>
          </a:endParaRPr>
        </a:p>
      </dsp:txBody>
      <dsp:txXfrm rot="10800000">
        <a:off x="4178072" y="2901363"/>
        <a:ext cx="193696" cy="321463"/>
      </dsp:txXfrm>
    </dsp:sp>
    <dsp:sp modelId="{C28F4D99-138E-4243-A724-34677D1ACFD5}">
      <dsp:nvSpPr>
        <dsp:cNvPr id="0" name=""/>
        <dsp:cNvSpPr/>
      </dsp:nvSpPr>
      <dsp:spPr>
        <a:xfrm>
          <a:off x="2331877" y="2476340"/>
          <a:ext cx="1660819" cy="167941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/>
            <a:t>Good Tolerability</a:t>
          </a:r>
          <a:endParaRPr lang="en-US" sz="1400" b="1" kern="1200" dirty="0"/>
        </a:p>
      </dsp:txBody>
      <dsp:txXfrm>
        <a:off x="2575098" y="2722284"/>
        <a:ext cx="1174377" cy="1187524"/>
      </dsp:txXfrm>
    </dsp:sp>
    <dsp:sp modelId="{48FB8DE3-B3E3-4FF8-AC5D-995D8761E11D}">
      <dsp:nvSpPr>
        <dsp:cNvPr id="0" name=""/>
        <dsp:cNvSpPr/>
      </dsp:nvSpPr>
      <dsp:spPr>
        <a:xfrm rot="13114286">
          <a:off x="4302065" y="1944295"/>
          <a:ext cx="294254" cy="5357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solidFill>
              <a:schemeClr val="accent5">
                <a:lumMod val="50000"/>
              </a:schemeClr>
            </a:solidFill>
          </a:endParaRPr>
        </a:p>
      </dsp:txBody>
      <dsp:txXfrm rot="10800000">
        <a:off x="4380711" y="2078969"/>
        <a:ext cx="205978" cy="321463"/>
      </dsp:txXfrm>
    </dsp:sp>
    <dsp:sp modelId="{39FAE293-5BD4-409E-B32B-44E5AC34B70E}">
      <dsp:nvSpPr>
        <dsp:cNvPr id="0" name=""/>
        <dsp:cNvSpPr/>
      </dsp:nvSpPr>
      <dsp:spPr>
        <a:xfrm>
          <a:off x="2743199" y="674220"/>
          <a:ext cx="1660819" cy="167941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/>
            <a:t>Weight Neutral</a:t>
          </a:r>
          <a:endParaRPr lang="en-US" sz="1400" b="1" kern="1200" dirty="0"/>
        </a:p>
      </dsp:txBody>
      <dsp:txXfrm>
        <a:off x="2986420" y="920164"/>
        <a:ext cx="1174377" cy="11875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4BBD026-4872-435D-A2EC-8A11E7FA7445}" type="datetimeFigureOut">
              <a:rPr lang="fa-IR" smtClean="0"/>
              <a:pPr/>
              <a:t>1442/11/18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331B779-7424-4048-90BD-888399BD8512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965188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EB9D9-1440-44F7-A4B0-F706EA18F3C6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0AC87-1EE9-4EEE-BB3E-8AE14E41D8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8930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Renal excretion: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sitagliptin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vildagliptin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saxagliptin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at last only 5% of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linagliptin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excreting by kidney.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D4492-7042-4A40-9AA8-352130ECEED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3341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8F453-E7A9-459E-B45A-C3F8C8D2A6CF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183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F412-1CBD-4A26-AAF8-63122F95B0C7}" type="datetimeFigureOut">
              <a:rPr lang="fa-IR" smtClean="0"/>
              <a:pPr/>
              <a:t>1442/11/18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F85F-1E9C-4963-9861-60E4A8DE1AAE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252454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F412-1CBD-4A26-AAF8-63122F95B0C7}" type="datetimeFigureOut">
              <a:rPr lang="fa-IR" smtClean="0"/>
              <a:pPr/>
              <a:t>1442/11/18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F85F-1E9C-4963-9861-60E4A8DE1AAE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946400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F412-1CBD-4A26-AAF8-63122F95B0C7}" type="datetimeFigureOut">
              <a:rPr lang="fa-IR" smtClean="0"/>
              <a:pPr/>
              <a:t>1442/11/18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F85F-1E9C-4963-9861-60E4A8DE1AAE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617555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94611" y="2487898"/>
            <a:ext cx="4229100" cy="146673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4704-07A5-42CA-A60C-EE26F63B1816}" type="datetime1">
              <a:rPr lang="en-US" smtClean="0"/>
              <a:pPr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4A92-0B3F-420C-9DC1-A83C2D42246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466" y="86179"/>
            <a:ext cx="6474145" cy="627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1388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94611" y="2487898"/>
            <a:ext cx="4229100" cy="146673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049A-788E-4CC1-9396-BD1C362393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4A92-0B3F-420C-9DC1-A83C2D422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466" y="86179"/>
            <a:ext cx="6474145" cy="627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4920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3FFC-0CAD-4353-B509-319F584053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4A92-0B3F-420C-9DC1-A83C2D422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2828" y="5456549"/>
            <a:ext cx="1845129" cy="1264926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838200" y="6176963"/>
            <a:ext cx="92746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89219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AB2F4-AD31-4BE3-8B49-63CC8DCBE3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4A92-0B3F-420C-9DC1-A83C2D422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3483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2EEF-BE1A-4263-9CA1-7E763E3AF04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4A92-0B3F-420C-9DC1-A83C2D422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7491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85F1-4EBF-4B0F-BE92-B2B802BF06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4A92-0B3F-420C-9DC1-A83C2D422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6741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FF52C-5053-495D-8D15-9B06B95835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4A92-0B3F-420C-9DC1-A83C2D422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5302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68E5-2B83-4386-869F-0AD6B3E3CA0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4A92-0B3F-420C-9DC1-A83C2D422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903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F412-1CBD-4A26-AAF8-63122F95B0C7}" type="datetimeFigureOut">
              <a:rPr lang="fa-IR" smtClean="0"/>
              <a:pPr/>
              <a:t>1442/11/18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F85F-1E9C-4963-9861-60E4A8DE1AAE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4148668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259DD-C34A-4E89-B103-829FFF3D9F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4A92-0B3F-420C-9DC1-A83C2D422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60548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FC81-B923-43A1-A93E-ABFC63D267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4A92-0B3F-420C-9DC1-A83C2D422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7992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903EF-90EB-4B8F-B6B5-5D2D80BDAB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4A92-0B3F-420C-9DC1-A83C2D422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71357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E515-1108-42C3-BB14-989AEA31A4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4A92-0B3F-420C-9DC1-A83C2D422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87800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94611" y="2487898"/>
            <a:ext cx="4229100" cy="146673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049A-788E-4CC1-9396-BD1C362393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4A92-0B3F-420C-9DC1-A83C2D422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466" y="86179"/>
            <a:ext cx="6474145" cy="627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0132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3FFC-0CAD-4353-B509-319F584053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4A92-0B3F-420C-9DC1-A83C2D422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2828" y="5456549"/>
            <a:ext cx="1845129" cy="1264926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838200" y="6176963"/>
            <a:ext cx="92746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78277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AB2F4-AD31-4BE3-8B49-63CC8DCBE3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4A92-0B3F-420C-9DC1-A83C2D422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5508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2EEF-BE1A-4263-9CA1-7E763E3AF04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4A92-0B3F-420C-9DC1-A83C2D422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767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85F1-4EBF-4B0F-BE92-B2B802BF06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4A92-0B3F-420C-9DC1-A83C2D422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2411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FF52C-5053-495D-8D15-9B06B95835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4A92-0B3F-420C-9DC1-A83C2D422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2834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F412-1CBD-4A26-AAF8-63122F95B0C7}" type="datetimeFigureOut">
              <a:rPr lang="fa-IR" smtClean="0"/>
              <a:pPr/>
              <a:t>1442/11/18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F85F-1E9C-4963-9861-60E4A8DE1AAE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1919969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68E5-2B83-4386-869F-0AD6B3E3CA0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4A92-0B3F-420C-9DC1-A83C2D422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97745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259DD-C34A-4E89-B103-829FFF3D9F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4A92-0B3F-420C-9DC1-A83C2D422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63528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FC81-B923-43A1-A93E-ABFC63D267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4A92-0B3F-420C-9DC1-A83C2D422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75089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903EF-90EB-4B8F-B6B5-5D2D80BDAB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4A92-0B3F-420C-9DC1-A83C2D422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37984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E515-1108-42C3-BB14-989AEA31A4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4A92-0B3F-420C-9DC1-A83C2D422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72386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94611" y="2487898"/>
            <a:ext cx="4229100" cy="146673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D050-304E-4252-969C-C43D54E752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4A92-0B3F-420C-9DC1-A83C2D422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466" y="86179"/>
            <a:ext cx="6474145" cy="627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114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F3395-094C-42ED-92A2-086E5F6EAB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4A92-0B3F-420C-9DC1-A83C2D422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2828" y="5456549"/>
            <a:ext cx="1845129" cy="1264926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838200" y="6176963"/>
            <a:ext cx="92746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2253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8AC4-F8C6-42F0-905A-9FC02CDF9C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4A92-0B3F-420C-9DC1-A83C2D422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00165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2411-E83A-4B22-A598-168337D7EE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4A92-0B3F-420C-9DC1-A83C2D422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93441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EC8D-08A3-4E33-85D3-C7FF9ACE53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4A92-0B3F-420C-9DC1-A83C2D422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5725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F412-1CBD-4A26-AAF8-63122F95B0C7}" type="datetimeFigureOut">
              <a:rPr lang="fa-IR" smtClean="0"/>
              <a:pPr/>
              <a:t>1442/11/18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F85F-1E9C-4963-9861-60E4A8DE1AAE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2782507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6C4-B523-450E-9612-AFA6A0BA77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4A92-0B3F-420C-9DC1-A83C2D422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72023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24F1-0F91-475D-8C1D-66F3762123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4A92-0B3F-420C-9DC1-A83C2D422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18196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9A30-428E-41F9-8959-390B17E1CE0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4A92-0B3F-420C-9DC1-A83C2D422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35770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3C289-3DC9-490D-8AC9-45B3C9C536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4A92-0B3F-420C-9DC1-A83C2D422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5643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4D60-F8EC-488D-9C8E-5CDD35699F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4A92-0B3F-420C-9DC1-A83C2D422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45401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245F1-D82F-40AD-8C42-ACA82EDDC3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4A92-0B3F-420C-9DC1-A83C2D422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39779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, bullets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9602" y="183603"/>
            <a:ext cx="10733617" cy="755999"/>
          </a:xfrm>
        </p:spPr>
        <p:txBody>
          <a:bodyPr/>
          <a:lstStyle/>
          <a:p>
            <a:r>
              <a:rPr lang="en-US" dirty="0"/>
              <a:t>Headline goes here in Arial Regular </a:t>
            </a:r>
            <a:br>
              <a:rPr lang="en-US" dirty="0"/>
            </a:br>
            <a:r>
              <a:rPr lang="en-US" dirty="0"/>
              <a:t>22pts sentence case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731520" y="1432801"/>
            <a:ext cx="10728960" cy="3126740"/>
          </a:xfrm>
        </p:spPr>
        <p:txBody>
          <a:bodyPr/>
          <a:lstStyle>
            <a:lvl1pPr>
              <a:defRPr baseline="0"/>
            </a:lvl1pPr>
            <a:lvl2pPr marL="228600" indent="0">
              <a:buNone/>
              <a:defRPr/>
            </a:lvl2pPr>
          </a:lstStyle>
          <a:p>
            <a:pPr lvl="0"/>
            <a:r>
              <a:rPr lang="en-US" dirty="0"/>
              <a:t>Bulleted list first level in Arial Regular 18pts and this applies </a:t>
            </a:r>
            <a:br>
              <a:rPr lang="en-US" dirty="0"/>
            </a:br>
            <a:r>
              <a:rPr lang="en-US" dirty="0"/>
              <a:t>to the second line as well</a:t>
            </a:r>
          </a:p>
          <a:p>
            <a:pPr lvl="0"/>
            <a:r>
              <a:rPr lang="en-US" dirty="0"/>
              <a:t>Bulleted list first level in Arial Regular 18pts and in black</a:t>
            </a:r>
          </a:p>
          <a:p>
            <a:pPr lvl="0"/>
            <a:r>
              <a:rPr lang="en-US" dirty="0"/>
              <a:t>Bulleted list first level in Arial Regular 18pts and this applies </a:t>
            </a:r>
            <a:br>
              <a:rPr lang="en-US" dirty="0"/>
            </a:br>
            <a:r>
              <a:rPr lang="en-US" dirty="0"/>
              <a:t>to the second line as well</a:t>
            </a:r>
          </a:p>
          <a:p>
            <a:pPr lvl="0"/>
            <a:r>
              <a:rPr lang="en-US" dirty="0"/>
              <a:t>Bulleted list first level in Arial Regular 18pts and in black</a:t>
            </a:r>
          </a:p>
          <a:p>
            <a:pPr lvl="0"/>
            <a:r>
              <a:rPr lang="en-US" dirty="0"/>
              <a:t>Bulleted list first level in Arial Regular 18pts and and this applies </a:t>
            </a:r>
            <a:br>
              <a:rPr lang="en-US" dirty="0"/>
            </a:br>
            <a:r>
              <a:rPr lang="en-US" dirty="0"/>
              <a:t>to the second line as well</a:t>
            </a:r>
          </a:p>
          <a:p>
            <a:pPr lvl="0"/>
            <a:r>
              <a:rPr lang="en-US" dirty="0"/>
              <a:t>Bulleted list first level in Arial Regular 18pts and in black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31520" y="961203"/>
            <a:ext cx="10728960" cy="276999"/>
          </a:xfrm>
        </p:spPr>
        <p:txBody>
          <a:bodyPr/>
          <a:lstStyle>
            <a:lvl1pPr marL="0" indent="0" algn="ctr">
              <a:buNone/>
              <a:defRPr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 goes here in arial regular 18pts</a:t>
            </a:r>
          </a:p>
        </p:txBody>
      </p:sp>
    </p:spTree>
    <p:extLst>
      <p:ext uri="{BB962C8B-B14F-4D97-AF65-F5344CB8AC3E}">
        <p14:creationId xmlns:p14="http://schemas.microsoft.com/office/powerpoint/2010/main" xmlns="" val="3798246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F412-1CBD-4A26-AAF8-63122F95B0C7}" type="datetimeFigureOut">
              <a:rPr lang="fa-IR" smtClean="0"/>
              <a:pPr/>
              <a:t>1442/11/18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F85F-1E9C-4963-9861-60E4A8DE1AAE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409439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F412-1CBD-4A26-AAF8-63122F95B0C7}" type="datetimeFigureOut">
              <a:rPr lang="fa-IR" smtClean="0"/>
              <a:pPr/>
              <a:t>1442/11/18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F85F-1E9C-4963-9861-60E4A8DE1AAE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603375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F412-1CBD-4A26-AAF8-63122F95B0C7}" type="datetimeFigureOut">
              <a:rPr lang="fa-IR" smtClean="0"/>
              <a:pPr/>
              <a:t>1442/11/18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F85F-1E9C-4963-9861-60E4A8DE1AAE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400068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F412-1CBD-4A26-AAF8-63122F95B0C7}" type="datetimeFigureOut">
              <a:rPr lang="fa-IR" smtClean="0"/>
              <a:pPr/>
              <a:t>1442/11/18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F85F-1E9C-4963-9861-60E4A8DE1AAE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738011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F412-1CBD-4A26-AAF8-63122F95B0C7}" type="datetimeFigureOut">
              <a:rPr lang="fa-IR" smtClean="0"/>
              <a:pPr/>
              <a:t>1442/11/18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F85F-1E9C-4963-9861-60E4A8DE1AAE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719150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1F412-1CBD-4A26-AAF8-63122F95B0C7}" type="datetimeFigureOut">
              <a:rPr lang="fa-IR" smtClean="0"/>
              <a:pPr/>
              <a:t>1442/11/18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5F85F-1E9C-4963-9861-60E4A8DE1AAE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484563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B5B6654-9309-4484-93E3-3016E18047F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6/27/2021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A814A92-0B3F-420C-9DC1-A83C2D422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3838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B5B6654-9309-4484-93E3-3016E18047F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6/27/2021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A814A92-0B3F-420C-9DC1-A83C2D422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426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9A567FB-6D26-419A-9B6E-EC023EF4DF3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6/27/2021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A814A92-0B3F-420C-9DC1-A83C2D422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9989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diagramData" Target="../diagrams/data1.xml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Oral Hypoglycemic agent </a:t>
            </a:r>
            <a:br>
              <a:rPr lang="en-US" dirty="0" smtClean="0"/>
            </a:br>
            <a:r>
              <a:rPr lang="en-US" sz="4000" dirty="0" smtClean="0"/>
              <a:t>Treatment of T2DM</a:t>
            </a:r>
            <a:endParaRPr lang="fa-IR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87906"/>
            <a:ext cx="9144000" cy="1952286"/>
          </a:xfrm>
        </p:spPr>
        <p:txBody>
          <a:bodyPr>
            <a:normAutofit/>
          </a:bodyPr>
          <a:lstStyle/>
          <a:p>
            <a:r>
              <a:rPr lang="en-US" sz="3500" b="1" dirty="0" err="1" smtClean="0"/>
              <a:t>Abnoos</a:t>
            </a:r>
            <a:r>
              <a:rPr lang="en-US" sz="3500" b="1" dirty="0" smtClean="0"/>
              <a:t> .</a:t>
            </a:r>
            <a:r>
              <a:rPr lang="en-US" sz="3500" b="1" dirty="0" err="1" smtClean="0"/>
              <a:t>Mokhtari</a:t>
            </a:r>
            <a:r>
              <a:rPr lang="en-US" sz="3500" b="1" dirty="0" smtClean="0"/>
              <a:t>, MD</a:t>
            </a:r>
          </a:p>
          <a:p>
            <a:r>
              <a:rPr lang="en-US" dirty="0" smtClean="0"/>
              <a:t>Endocrine Research Center, </a:t>
            </a:r>
          </a:p>
          <a:p>
            <a:r>
              <a:rPr lang="en-US" dirty="0" smtClean="0"/>
              <a:t>Kerman medical university</a:t>
            </a:r>
            <a:endParaRPr lang="fa-IR" dirty="0" smtClean="0"/>
          </a:p>
          <a:p>
            <a:r>
              <a:rPr lang="en-US" dirty="0" smtClean="0"/>
              <a:t>1400</a:t>
            </a:r>
            <a:endParaRPr lang="fa-IR" dirty="0" smtClean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277377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0194" y="616965"/>
            <a:ext cx="766508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Patient-centered </a:t>
            </a:r>
            <a:r>
              <a:rPr sz="3200" spc="5" dirty="0"/>
              <a:t>approach to</a:t>
            </a:r>
            <a:r>
              <a:rPr sz="3200" spc="-30" dirty="0"/>
              <a:t> </a:t>
            </a:r>
            <a:r>
              <a:rPr sz="3200" spc="-10" dirty="0"/>
              <a:t>DM2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1905000" y="1443226"/>
            <a:ext cx="7696200" cy="54147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73370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27094" y="826539"/>
            <a:ext cx="9199006" cy="4201795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100"/>
              </a:spcBef>
            </a:pPr>
            <a:r>
              <a:rPr sz="3200" spc="145" dirty="0">
                <a:solidFill>
                  <a:srgbClr val="3493B9"/>
                </a:solidFill>
                <a:latin typeface="Wingdings 3"/>
                <a:cs typeface="Wingdings 3"/>
              </a:rPr>
              <a:t></a:t>
            </a:r>
            <a:r>
              <a:rPr sz="3200" spc="145" dirty="0">
                <a:solidFill>
                  <a:srgbClr val="124262"/>
                </a:solidFill>
                <a:latin typeface="Calibri"/>
                <a:cs typeface="Calibri"/>
              </a:rPr>
              <a:t>Less </a:t>
            </a:r>
            <a:r>
              <a:rPr sz="3200" spc="-15" dirty="0">
                <a:solidFill>
                  <a:srgbClr val="124262"/>
                </a:solidFill>
                <a:latin typeface="Calibri"/>
                <a:cs typeface="Calibri"/>
              </a:rPr>
              <a:t>stringent </a:t>
            </a:r>
            <a:r>
              <a:rPr sz="3200" dirty="0">
                <a:solidFill>
                  <a:srgbClr val="124262"/>
                </a:solidFill>
                <a:latin typeface="Calibri"/>
                <a:cs typeface="Calibri"/>
              </a:rPr>
              <a:t>A1C </a:t>
            </a:r>
            <a:r>
              <a:rPr sz="3200" spc="-10" dirty="0">
                <a:solidFill>
                  <a:srgbClr val="124262"/>
                </a:solidFill>
                <a:latin typeface="Calibri"/>
                <a:cs typeface="Calibri"/>
              </a:rPr>
              <a:t>goals </a:t>
            </a:r>
            <a:r>
              <a:rPr sz="3200" spc="-5" dirty="0">
                <a:solidFill>
                  <a:srgbClr val="124262"/>
                </a:solidFill>
                <a:latin typeface="Calibri"/>
                <a:cs typeface="Calibri"/>
              </a:rPr>
              <a:t>(such </a:t>
            </a:r>
            <a:r>
              <a:rPr sz="3200" dirty="0">
                <a:solidFill>
                  <a:srgbClr val="124262"/>
                </a:solidFill>
                <a:latin typeface="Calibri"/>
                <a:cs typeface="Calibri"/>
              </a:rPr>
              <a:t>as </a:t>
            </a:r>
            <a:r>
              <a:rPr sz="3200" spc="-5" dirty="0">
                <a:solidFill>
                  <a:srgbClr val="124262"/>
                </a:solidFill>
                <a:latin typeface="Calibri"/>
                <a:cs typeface="Calibri"/>
              </a:rPr>
              <a:t>8% </a:t>
            </a:r>
            <a:r>
              <a:rPr sz="3200" dirty="0">
                <a:solidFill>
                  <a:srgbClr val="124262"/>
                </a:solidFill>
                <a:latin typeface="Calibri"/>
                <a:cs typeface="Calibri"/>
              </a:rPr>
              <a:t>)</a:t>
            </a:r>
            <a:r>
              <a:rPr sz="3200" spc="-105" dirty="0">
                <a:solidFill>
                  <a:srgbClr val="124262"/>
                </a:solidFill>
                <a:latin typeface="Calibri"/>
                <a:cs typeface="Calibri"/>
              </a:rPr>
              <a:t> </a:t>
            </a:r>
            <a:r>
              <a:rPr sz="3200" b="1" spc="5" dirty="0">
                <a:solidFill>
                  <a:srgbClr val="6F2F9F"/>
                </a:solidFill>
                <a:latin typeface="Calibri"/>
                <a:cs typeface="Calibri"/>
              </a:rPr>
              <a:t>→</a:t>
            </a:r>
            <a:endParaRPr sz="3200" dirty="0">
              <a:latin typeface="Calibri"/>
              <a:cs typeface="Calibri"/>
            </a:endParaRPr>
          </a:p>
          <a:p>
            <a:pPr marL="539750" indent="-527685" algn="l" rtl="0">
              <a:lnSpc>
                <a:spcPct val="100000"/>
              </a:lnSpc>
              <a:spcBef>
                <a:spcPts val="1000"/>
              </a:spcBef>
              <a:buClr>
                <a:srgbClr val="3493B9"/>
              </a:buClr>
              <a:buFont typeface="Arial"/>
              <a:buChar char="•"/>
              <a:tabLst>
                <a:tab pos="539750" algn="l"/>
                <a:tab pos="540385" algn="l"/>
              </a:tabLst>
            </a:pPr>
            <a:r>
              <a:rPr sz="3200" spc="-10" dirty="0">
                <a:solidFill>
                  <a:srgbClr val="124262"/>
                </a:solidFill>
                <a:latin typeface="Calibri"/>
                <a:cs typeface="Calibri"/>
              </a:rPr>
              <a:t>patients </a:t>
            </a:r>
            <a:r>
              <a:rPr sz="3200" dirty="0">
                <a:solidFill>
                  <a:srgbClr val="124262"/>
                </a:solidFill>
                <a:latin typeface="Calibri"/>
                <a:cs typeface="Calibri"/>
              </a:rPr>
              <a:t>with a </a:t>
            </a:r>
            <a:r>
              <a:rPr sz="3200" spc="-15" dirty="0">
                <a:solidFill>
                  <a:srgbClr val="124262"/>
                </a:solidFill>
                <a:latin typeface="Calibri"/>
                <a:cs typeface="Calibri"/>
              </a:rPr>
              <a:t>history </a:t>
            </a:r>
            <a:r>
              <a:rPr sz="3200" spc="-5" dirty="0">
                <a:solidFill>
                  <a:srgbClr val="124262"/>
                </a:solidFill>
                <a:latin typeface="Calibri"/>
                <a:cs typeface="Calibri"/>
              </a:rPr>
              <a:t>of </a:t>
            </a:r>
            <a:r>
              <a:rPr sz="3200" spc="-15" dirty="0">
                <a:solidFill>
                  <a:srgbClr val="124262"/>
                </a:solidFill>
                <a:latin typeface="Calibri"/>
                <a:cs typeface="Calibri"/>
              </a:rPr>
              <a:t>severe</a:t>
            </a:r>
            <a:r>
              <a:rPr sz="3200" spc="5" dirty="0">
                <a:solidFill>
                  <a:srgbClr val="124262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124262"/>
                </a:solidFill>
                <a:latin typeface="Calibri"/>
                <a:cs typeface="Calibri"/>
              </a:rPr>
              <a:t>hypoglycemia</a:t>
            </a:r>
            <a:endParaRPr sz="3200" dirty="0">
              <a:latin typeface="Calibri"/>
              <a:cs typeface="Calibri"/>
            </a:endParaRPr>
          </a:p>
          <a:p>
            <a:pPr marL="539750" indent="-527685" algn="l" rtl="0">
              <a:lnSpc>
                <a:spcPct val="100000"/>
              </a:lnSpc>
              <a:spcBef>
                <a:spcPts val="994"/>
              </a:spcBef>
              <a:buClr>
                <a:srgbClr val="3493B9"/>
              </a:buClr>
              <a:buFont typeface="Arial"/>
              <a:buChar char="•"/>
              <a:tabLst>
                <a:tab pos="539750" algn="l"/>
                <a:tab pos="540385" algn="l"/>
              </a:tabLst>
            </a:pPr>
            <a:r>
              <a:rPr sz="3200" spc="-10" dirty="0">
                <a:solidFill>
                  <a:srgbClr val="124262"/>
                </a:solidFill>
                <a:latin typeface="Calibri"/>
                <a:cs typeface="Calibri"/>
              </a:rPr>
              <a:t>limited </a:t>
            </a:r>
            <a:r>
              <a:rPr sz="3200" spc="-25" dirty="0">
                <a:solidFill>
                  <a:srgbClr val="124262"/>
                </a:solidFill>
                <a:latin typeface="Calibri"/>
                <a:cs typeface="Calibri"/>
              </a:rPr>
              <a:t>life</a:t>
            </a:r>
            <a:r>
              <a:rPr sz="3200" spc="30" dirty="0">
                <a:solidFill>
                  <a:srgbClr val="124262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124262"/>
                </a:solidFill>
                <a:latin typeface="Calibri"/>
                <a:cs typeface="Calibri"/>
              </a:rPr>
              <a:t>expectancy</a:t>
            </a:r>
            <a:endParaRPr sz="3200" dirty="0">
              <a:latin typeface="Calibri"/>
              <a:cs typeface="Calibri"/>
            </a:endParaRPr>
          </a:p>
          <a:p>
            <a:pPr marL="355600" marR="762000" indent="-343535" algn="l" rtl="0">
              <a:lnSpc>
                <a:spcPct val="100000"/>
              </a:lnSpc>
              <a:spcBef>
                <a:spcPts val="1010"/>
              </a:spcBef>
              <a:buClr>
                <a:srgbClr val="3493B9"/>
              </a:buClr>
              <a:buFont typeface="Arial"/>
              <a:buChar char="•"/>
              <a:tabLst>
                <a:tab pos="539750" algn="l"/>
                <a:tab pos="540385" algn="l"/>
              </a:tabLst>
            </a:pPr>
            <a:r>
              <a:rPr dirty="0"/>
              <a:t>	</a:t>
            </a:r>
            <a:r>
              <a:rPr sz="3200" spc="-5" dirty="0">
                <a:solidFill>
                  <a:srgbClr val="124262"/>
                </a:solidFill>
                <a:latin typeface="Calibri"/>
                <a:cs typeface="Calibri"/>
              </a:rPr>
              <a:t>advanced </a:t>
            </a:r>
            <a:r>
              <a:rPr sz="3200" spc="-10" dirty="0">
                <a:solidFill>
                  <a:srgbClr val="124262"/>
                </a:solidFill>
                <a:latin typeface="Calibri"/>
                <a:cs typeface="Calibri"/>
              </a:rPr>
              <a:t>microvascular </a:t>
            </a:r>
            <a:r>
              <a:rPr sz="3200" spc="-5" dirty="0">
                <a:solidFill>
                  <a:srgbClr val="124262"/>
                </a:solidFill>
                <a:latin typeface="Calibri"/>
                <a:cs typeface="Calibri"/>
              </a:rPr>
              <a:t>or </a:t>
            </a:r>
            <a:r>
              <a:rPr sz="3200" spc="-10" dirty="0">
                <a:solidFill>
                  <a:srgbClr val="124262"/>
                </a:solidFill>
                <a:latin typeface="Calibri"/>
                <a:cs typeface="Calibri"/>
              </a:rPr>
              <a:t>macrovascular  complication</a:t>
            </a:r>
            <a:endParaRPr sz="3200" dirty="0">
              <a:latin typeface="Calibri"/>
              <a:cs typeface="Calibri"/>
            </a:endParaRPr>
          </a:p>
          <a:p>
            <a:pPr marL="539750" indent="-527685" algn="l" rtl="0">
              <a:lnSpc>
                <a:spcPct val="100000"/>
              </a:lnSpc>
              <a:spcBef>
                <a:spcPts val="1000"/>
              </a:spcBef>
              <a:buClr>
                <a:srgbClr val="3493B9"/>
              </a:buClr>
              <a:buFont typeface="Arial"/>
              <a:buChar char="•"/>
              <a:tabLst>
                <a:tab pos="539750" algn="l"/>
                <a:tab pos="540385" algn="l"/>
              </a:tabLst>
            </a:pPr>
            <a:r>
              <a:rPr sz="3200" spc="-15" dirty="0">
                <a:solidFill>
                  <a:srgbClr val="124262"/>
                </a:solidFill>
                <a:latin typeface="Calibri"/>
                <a:cs typeface="Calibri"/>
              </a:rPr>
              <a:t>extensive </a:t>
            </a:r>
            <a:r>
              <a:rPr sz="3200" spc="-10" dirty="0">
                <a:solidFill>
                  <a:srgbClr val="124262"/>
                </a:solidFill>
                <a:latin typeface="Calibri"/>
                <a:cs typeface="Calibri"/>
              </a:rPr>
              <a:t>comorbid</a:t>
            </a:r>
            <a:r>
              <a:rPr sz="3200" spc="5" dirty="0">
                <a:solidFill>
                  <a:srgbClr val="124262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124262"/>
                </a:solidFill>
                <a:latin typeface="Calibri"/>
                <a:cs typeface="Calibri"/>
              </a:rPr>
              <a:t>conditions</a:t>
            </a:r>
            <a:endParaRPr sz="3200" dirty="0">
              <a:latin typeface="Calibri"/>
              <a:cs typeface="Calibri"/>
            </a:endParaRPr>
          </a:p>
          <a:p>
            <a:pPr marL="539750" indent="-527685" algn="l" rtl="0">
              <a:lnSpc>
                <a:spcPct val="100000"/>
              </a:lnSpc>
              <a:spcBef>
                <a:spcPts val="994"/>
              </a:spcBef>
              <a:buClr>
                <a:srgbClr val="3493B9"/>
              </a:buClr>
              <a:buFont typeface="Arial"/>
              <a:buChar char="•"/>
              <a:tabLst>
                <a:tab pos="539750" algn="l"/>
                <a:tab pos="540385" algn="l"/>
              </a:tabLst>
            </a:pPr>
            <a:r>
              <a:rPr sz="3200" spc="-10" dirty="0">
                <a:solidFill>
                  <a:srgbClr val="124262"/>
                </a:solidFill>
                <a:latin typeface="Calibri"/>
                <a:cs typeface="Calibri"/>
              </a:rPr>
              <a:t>long-standing</a:t>
            </a:r>
            <a:r>
              <a:rPr sz="3200" spc="25" dirty="0">
                <a:solidFill>
                  <a:srgbClr val="124262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124262"/>
                </a:solidFill>
                <a:latin typeface="Calibri"/>
                <a:cs typeface="Calibri"/>
              </a:rPr>
              <a:t>diabetes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7134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11500" dirty="0" smtClean="0"/>
              <a:t>TREATMENT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xmlns="" val="3165491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6463" y="621030"/>
            <a:ext cx="59404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10" dirty="0"/>
              <a:t>Management </a:t>
            </a:r>
            <a:r>
              <a:rPr sz="4400" dirty="0"/>
              <a:t>of</a:t>
            </a:r>
            <a:r>
              <a:rPr sz="4400" spc="135" dirty="0"/>
              <a:t> </a:t>
            </a:r>
            <a:r>
              <a:rPr sz="4400" dirty="0"/>
              <a:t>DM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926463" y="1760347"/>
            <a:ext cx="899223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</a:pPr>
            <a:r>
              <a:rPr sz="3200" spc="180" dirty="0">
                <a:solidFill>
                  <a:srgbClr val="3493B9"/>
                </a:solidFill>
                <a:latin typeface="Wingdings 3"/>
                <a:cs typeface="Wingdings 3"/>
              </a:rPr>
              <a:t></a:t>
            </a:r>
            <a:r>
              <a:rPr sz="3200" spc="180" dirty="0">
                <a:solidFill>
                  <a:srgbClr val="124262"/>
                </a:solidFill>
                <a:latin typeface="Calibri"/>
                <a:cs typeface="Calibri"/>
              </a:rPr>
              <a:t>The </a:t>
            </a:r>
            <a:r>
              <a:rPr sz="3200" dirty="0">
                <a:solidFill>
                  <a:srgbClr val="124262"/>
                </a:solidFill>
                <a:latin typeface="Calibri"/>
                <a:cs typeface="Calibri"/>
              </a:rPr>
              <a:t>major </a:t>
            </a:r>
            <a:r>
              <a:rPr sz="3200" spc="-10" dirty="0">
                <a:solidFill>
                  <a:srgbClr val="124262"/>
                </a:solidFill>
                <a:latin typeface="Calibri"/>
                <a:cs typeface="Calibri"/>
              </a:rPr>
              <a:t>components </a:t>
            </a:r>
            <a:r>
              <a:rPr sz="3200" spc="-5" dirty="0">
                <a:solidFill>
                  <a:srgbClr val="124262"/>
                </a:solidFill>
                <a:latin typeface="Calibri"/>
                <a:cs typeface="Calibri"/>
              </a:rPr>
              <a:t>of </a:t>
            </a:r>
            <a:r>
              <a:rPr sz="3200" dirty="0">
                <a:solidFill>
                  <a:srgbClr val="124262"/>
                </a:solidFill>
                <a:latin typeface="Calibri"/>
                <a:cs typeface="Calibri"/>
              </a:rPr>
              <a:t>the </a:t>
            </a:r>
            <a:r>
              <a:rPr sz="3200" spc="-15" dirty="0">
                <a:solidFill>
                  <a:srgbClr val="124262"/>
                </a:solidFill>
                <a:latin typeface="Calibri"/>
                <a:cs typeface="Calibri"/>
              </a:rPr>
              <a:t>treatment </a:t>
            </a:r>
            <a:r>
              <a:rPr sz="3200" spc="-5" dirty="0">
                <a:solidFill>
                  <a:srgbClr val="124262"/>
                </a:solidFill>
                <a:latin typeface="Calibri"/>
                <a:cs typeface="Calibri"/>
              </a:rPr>
              <a:t>of</a:t>
            </a:r>
            <a:r>
              <a:rPr sz="3200" spc="-135" dirty="0">
                <a:solidFill>
                  <a:srgbClr val="124262"/>
                </a:solidFill>
                <a:latin typeface="Calibri"/>
                <a:cs typeface="Calibri"/>
              </a:rPr>
              <a:t> </a:t>
            </a:r>
            <a:r>
              <a:rPr sz="3200" spc="-95" dirty="0">
                <a:solidFill>
                  <a:srgbClr val="124262"/>
                </a:solidFill>
                <a:latin typeface="Calibri"/>
                <a:cs typeface="Calibri"/>
              </a:rPr>
              <a:t>diabetes  </a:t>
            </a:r>
            <a:r>
              <a:rPr sz="3200" spc="-10" dirty="0">
                <a:solidFill>
                  <a:srgbClr val="124262"/>
                </a:solidFill>
                <a:latin typeface="Calibri"/>
                <a:cs typeface="Calibri"/>
              </a:rPr>
              <a:t>are: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85688" y="3008376"/>
            <a:ext cx="5087620" cy="891540"/>
          </a:xfrm>
          <a:custGeom>
            <a:avLst/>
            <a:gdLst/>
            <a:ahLst/>
            <a:cxnLst/>
            <a:rect l="l" t="t" r="r" b="b"/>
            <a:pathLst>
              <a:path w="5087620" h="891539">
                <a:moveTo>
                  <a:pt x="4938521" y="0"/>
                </a:moveTo>
                <a:lnTo>
                  <a:pt x="0" y="0"/>
                </a:lnTo>
                <a:lnTo>
                  <a:pt x="0" y="891540"/>
                </a:lnTo>
                <a:lnTo>
                  <a:pt x="4938521" y="891540"/>
                </a:lnTo>
                <a:lnTo>
                  <a:pt x="4985479" y="883962"/>
                </a:lnTo>
                <a:lnTo>
                  <a:pt x="5026267" y="862864"/>
                </a:lnTo>
                <a:lnTo>
                  <a:pt x="5058436" y="830695"/>
                </a:lnTo>
                <a:lnTo>
                  <a:pt x="5079534" y="789907"/>
                </a:lnTo>
                <a:lnTo>
                  <a:pt x="5087112" y="742950"/>
                </a:lnTo>
                <a:lnTo>
                  <a:pt x="5087112" y="148589"/>
                </a:lnTo>
                <a:lnTo>
                  <a:pt x="5079534" y="101632"/>
                </a:lnTo>
                <a:lnTo>
                  <a:pt x="5058436" y="60844"/>
                </a:lnTo>
                <a:lnTo>
                  <a:pt x="5026267" y="28675"/>
                </a:lnTo>
                <a:lnTo>
                  <a:pt x="4985479" y="7577"/>
                </a:lnTo>
                <a:lnTo>
                  <a:pt x="4938521" y="0"/>
                </a:lnTo>
                <a:close/>
              </a:path>
            </a:pathLst>
          </a:custGeom>
          <a:solidFill>
            <a:srgbClr val="CDDCE7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85688" y="3008376"/>
            <a:ext cx="5087620" cy="891540"/>
          </a:xfrm>
          <a:custGeom>
            <a:avLst/>
            <a:gdLst/>
            <a:ahLst/>
            <a:cxnLst/>
            <a:rect l="l" t="t" r="r" b="b"/>
            <a:pathLst>
              <a:path w="5087620" h="891539">
                <a:moveTo>
                  <a:pt x="5087112" y="148589"/>
                </a:moveTo>
                <a:lnTo>
                  <a:pt x="5087112" y="742950"/>
                </a:lnTo>
                <a:lnTo>
                  <a:pt x="5079534" y="789907"/>
                </a:lnTo>
                <a:lnTo>
                  <a:pt x="5058436" y="830695"/>
                </a:lnTo>
                <a:lnTo>
                  <a:pt x="5026267" y="862864"/>
                </a:lnTo>
                <a:lnTo>
                  <a:pt x="4985479" y="883962"/>
                </a:lnTo>
                <a:lnTo>
                  <a:pt x="4938521" y="891540"/>
                </a:lnTo>
                <a:lnTo>
                  <a:pt x="0" y="891540"/>
                </a:lnTo>
                <a:lnTo>
                  <a:pt x="0" y="0"/>
                </a:lnTo>
                <a:lnTo>
                  <a:pt x="4938521" y="0"/>
                </a:lnTo>
                <a:lnTo>
                  <a:pt x="4985479" y="7577"/>
                </a:lnTo>
                <a:lnTo>
                  <a:pt x="5026267" y="28675"/>
                </a:lnTo>
                <a:lnTo>
                  <a:pt x="5058436" y="60844"/>
                </a:lnTo>
                <a:lnTo>
                  <a:pt x="5079534" y="101632"/>
                </a:lnTo>
                <a:lnTo>
                  <a:pt x="5087112" y="148589"/>
                </a:lnTo>
                <a:close/>
              </a:path>
            </a:pathLst>
          </a:custGeom>
          <a:ln w="15240">
            <a:solidFill>
              <a:srgbClr val="CDDC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121400" y="3204717"/>
            <a:ext cx="32804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Century Gothic"/>
              <a:buChar char="•"/>
              <a:tabLst>
                <a:tab pos="299720" algn="l"/>
              </a:tabLst>
            </a:pPr>
            <a:r>
              <a:rPr sz="2800" b="1" spc="-10" dirty="0">
                <a:latin typeface="Century Gothic"/>
                <a:cs typeface="Century Gothic"/>
              </a:rPr>
              <a:t>Diet and</a:t>
            </a:r>
            <a:r>
              <a:rPr sz="2800" b="1" spc="-40" dirty="0">
                <a:latin typeface="Century Gothic"/>
                <a:cs typeface="Century Gothic"/>
              </a:rPr>
              <a:t> </a:t>
            </a:r>
            <a:r>
              <a:rPr sz="2800" b="1" spc="-10" dirty="0">
                <a:latin typeface="Century Gothic"/>
                <a:cs typeface="Century Gothic"/>
              </a:rPr>
              <a:t>Exercise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23616" y="2895600"/>
            <a:ext cx="2862580" cy="1112520"/>
          </a:xfrm>
          <a:custGeom>
            <a:avLst/>
            <a:gdLst/>
            <a:ahLst/>
            <a:cxnLst/>
            <a:rect l="l" t="t" r="r" b="b"/>
            <a:pathLst>
              <a:path w="2862579" h="1112520">
                <a:moveTo>
                  <a:pt x="2676651" y="0"/>
                </a:moveTo>
                <a:lnTo>
                  <a:pt x="185419" y="0"/>
                </a:lnTo>
                <a:lnTo>
                  <a:pt x="136142" y="6626"/>
                </a:lnTo>
                <a:lnTo>
                  <a:pt x="91853" y="25324"/>
                </a:lnTo>
                <a:lnTo>
                  <a:pt x="54324" y="54324"/>
                </a:lnTo>
                <a:lnTo>
                  <a:pt x="25324" y="91853"/>
                </a:lnTo>
                <a:lnTo>
                  <a:pt x="6626" y="136142"/>
                </a:lnTo>
                <a:lnTo>
                  <a:pt x="0" y="185420"/>
                </a:lnTo>
                <a:lnTo>
                  <a:pt x="0" y="927100"/>
                </a:lnTo>
                <a:lnTo>
                  <a:pt x="6626" y="976377"/>
                </a:lnTo>
                <a:lnTo>
                  <a:pt x="25324" y="1020666"/>
                </a:lnTo>
                <a:lnTo>
                  <a:pt x="54324" y="1058195"/>
                </a:lnTo>
                <a:lnTo>
                  <a:pt x="91853" y="1087195"/>
                </a:lnTo>
                <a:lnTo>
                  <a:pt x="136142" y="1105893"/>
                </a:lnTo>
                <a:lnTo>
                  <a:pt x="185419" y="1112520"/>
                </a:lnTo>
                <a:lnTo>
                  <a:pt x="2676651" y="1112520"/>
                </a:lnTo>
                <a:lnTo>
                  <a:pt x="2725929" y="1105893"/>
                </a:lnTo>
                <a:lnTo>
                  <a:pt x="2770218" y="1087195"/>
                </a:lnTo>
                <a:lnTo>
                  <a:pt x="2807747" y="1058195"/>
                </a:lnTo>
                <a:lnTo>
                  <a:pt x="2836747" y="1020666"/>
                </a:lnTo>
                <a:lnTo>
                  <a:pt x="2855445" y="976377"/>
                </a:lnTo>
                <a:lnTo>
                  <a:pt x="2862072" y="927100"/>
                </a:lnTo>
                <a:lnTo>
                  <a:pt x="2862072" y="185420"/>
                </a:lnTo>
                <a:lnTo>
                  <a:pt x="2855445" y="136142"/>
                </a:lnTo>
                <a:lnTo>
                  <a:pt x="2836747" y="91853"/>
                </a:lnTo>
                <a:lnTo>
                  <a:pt x="2807747" y="54324"/>
                </a:lnTo>
                <a:lnTo>
                  <a:pt x="2770218" y="25324"/>
                </a:lnTo>
                <a:lnTo>
                  <a:pt x="2725929" y="6626"/>
                </a:lnTo>
                <a:lnTo>
                  <a:pt x="2676651" y="0"/>
                </a:lnTo>
                <a:close/>
              </a:path>
            </a:pathLst>
          </a:custGeom>
          <a:solidFill>
            <a:srgbClr val="3493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23616" y="2895600"/>
            <a:ext cx="2862580" cy="1112520"/>
          </a:xfrm>
          <a:custGeom>
            <a:avLst/>
            <a:gdLst/>
            <a:ahLst/>
            <a:cxnLst/>
            <a:rect l="l" t="t" r="r" b="b"/>
            <a:pathLst>
              <a:path w="2862579" h="1112520">
                <a:moveTo>
                  <a:pt x="0" y="185420"/>
                </a:moveTo>
                <a:lnTo>
                  <a:pt x="6626" y="136142"/>
                </a:lnTo>
                <a:lnTo>
                  <a:pt x="25324" y="91853"/>
                </a:lnTo>
                <a:lnTo>
                  <a:pt x="54324" y="54324"/>
                </a:lnTo>
                <a:lnTo>
                  <a:pt x="91853" y="25324"/>
                </a:lnTo>
                <a:lnTo>
                  <a:pt x="136142" y="6626"/>
                </a:lnTo>
                <a:lnTo>
                  <a:pt x="185419" y="0"/>
                </a:lnTo>
                <a:lnTo>
                  <a:pt x="2676651" y="0"/>
                </a:lnTo>
                <a:lnTo>
                  <a:pt x="2725929" y="6626"/>
                </a:lnTo>
                <a:lnTo>
                  <a:pt x="2770218" y="25324"/>
                </a:lnTo>
                <a:lnTo>
                  <a:pt x="2807747" y="54324"/>
                </a:lnTo>
                <a:lnTo>
                  <a:pt x="2836747" y="91853"/>
                </a:lnTo>
                <a:lnTo>
                  <a:pt x="2855445" y="136142"/>
                </a:lnTo>
                <a:lnTo>
                  <a:pt x="2862072" y="185420"/>
                </a:lnTo>
                <a:lnTo>
                  <a:pt x="2862072" y="927100"/>
                </a:lnTo>
                <a:lnTo>
                  <a:pt x="2855445" y="976377"/>
                </a:lnTo>
                <a:lnTo>
                  <a:pt x="2836747" y="1020666"/>
                </a:lnTo>
                <a:lnTo>
                  <a:pt x="2807747" y="1058195"/>
                </a:lnTo>
                <a:lnTo>
                  <a:pt x="2770218" y="1087195"/>
                </a:lnTo>
                <a:lnTo>
                  <a:pt x="2725929" y="1105893"/>
                </a:lnTo>
                <a:lnTo>
                  <a:pt x="2676651" y="1112520"/>
                </a:lnTo>
                <a:lnTo>
                  <a:pt x="185419" y="1112520"/>
                </a:lnTo>
                <a:lnTo>
                  <a:pt x="136142" y="1105893"/>
                </a:lnTo>
                <a:lnTo>
                  <a:pt x="91853" y="1087195"/>
                </a:lnTo>
                <a:lnTo>
                  <a:pt x="54324" y="1058195"/>
                </a:lnTo>
                <a:lnTo>
                  <a:pt x="25324" y="1020666"/>
                </a:lnTo>
                <a:lnTo>
                  <a:pt x="6626" y="976377"/>
                </a:lnTo>
                <a:lnTo>
                  <a:pt x="0" y="927100"/>
                </a:lnTo>
                <a:lnTo>
                  <a:pt x="0" y="185420"/>
                </a:lnTo>
                <a:close/>
              </a:path>
            </a:pathLst>
          </a:custGeom>
          <a:ln w="152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255134" y="3100831"/>
            <a:ext cx="4013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885688" y="4177284"/>
            <a:ext cx="5087620" cy="891540"/>
          </a:xfrm>
          <a:custGeom>
            <a:avLst/>
            <a:gdLst/>
            <a:ahLst/>
            <a:cxnLst/>
            <a:rect l="l" t="t" r="r" b="b"/>
            <a:pathLst>
              <a:path w="5087620" h="891539">
                <a:moveTo>
                  <a:pt x="4938521" y="0"/>
                </a:moveTo>
                <a:lnTo>
                  <a:pt x="0" y="0"/>
                </a:lnTo>
                <a:lnTo>
                  <a:pt x="0" y="891540"/>
                </a:lnTo>
                <a:lnTo>
                  <a:pt x="4938521" y="891540"/>
                </a:lnTo>
                <a:lnTo>
                  <a:pt x="4985479" y="883962"/>
                </a:lnTo>
                <a:lnTo>
                  <a:pt x="5026267" y="862864"/>
                </a:lnTo>
                <a:lnTo>
                  <a:pt x="5058436" y="830695"/>
                </a:lnTo>
                <a:lnTo>
                  <a:pt x="5079534" y="789907"/>
                </a:lnTo>
                <a:lnTo>
                  <a:pt x="5087112" y="742950"/>
                </a:lnTo>
                <a:lnTo>
                  <a:pt x="5087112" y="148590"/>
                </a:lnTo>
                <a:lnTo>
                  <a:pt x="5079534" y="101632"/>
                </a:lnTo>
                <a:lnTo>
                  <a:pt x="5058436" y="60844"/>
                </a:lnTo>
                <a:lnTo>
                  <a:pt x="5026267" y="28675"/>
                </a:lnTo>
                <a:lnTo>
                  <a:pt x="4985479" y="7577"/>
                </a:lnTo>
                <a:lnTo>
                  <a:pt x="4938521" y="0"/>
                </a:lnTo>
                <a:close/>
              </a:path>
            </a:pathLst>
          </a:custGeom>
          <a:solidFill>
            <a:srgbClr val="CDDCE7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85688" y="4177284"/>
            <a:ext cx="5087620" cy="891540"/>
          </a:xfrm>
          <a:custGeom>
            <a:avLst/>
            <a:gdLst/>
            <a:ahLst/>
            <a:cxnLst/>
            <a:rect l="l" t="t" r="r" b="b"/>
            <a:pathLst>
              <a:path w="5087620" h="891539">
                <a:moveTo>
                  <a:pt x="5087112" y="148590"/>
                </a:moveTo>
                <a:lnTo>
                  <a:pt x="5087112" y="742950"/>
                </a:lnTo>
                <a:lnTo>
                  <a:pt x="5079534" y="789907"/>
                </a:lnTo>
                <a:lnTo>
                  <a:pt x="5058436" y="830695"/>
                </a:lnTo>
                <a:lnTo>
                  <a:pt x="5026267" y="862864"/>
                </a:lnTo>
                <a:lnTo>
                  <a:pt x="4985479" y="883962"/>
                </a:lnTo>
                <a:lnTo>
                  <a:pt x="4938521" y="891540"/>
                </a:lnTo>
                <a:lnTo>
                  <a:pt x="0" y="891540"/>
                </a:lnTo>
                <a:lnTo>
                  <a:pt x="0" y="0"/>
                </a:lnTo>
                <a:lnTo>
                  <a:pt x="4938521" y="0"/>
                </a:lnTo>
                <a:lnTo>
                  <a:pt x="4985479" y="7577"/>
                </a:lnTo>
                <a:lnTo>
                  <a:pt x="5026267" y="28675"/>
                </a:lnTo>
                <a:lnTo>
                  <a:pt x="5058436" y="60844"/>
                </a:lnTo>
                <a:lnTo>
                  <a:pt x="5079534" y="101632"/>
                </a:lnTo>
                <a:lnTo>
                  <a:pt x="5087112" y="148590"/>
                </a:lnTo>
                <a:close/>
              </a:path>
            </a:pathLst>
          </a:custGeom>
          <a:ln w="15240">
            <a:solidFill>
              <a:srgbClr val="CDDC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121400" y="4408170"/>
            <a:ext cx="4552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Century Gothic"/>
              <a:buChar char="•"/>
              <a:tabLst>
                <a:tab pos="241300" algn="l"/>
              </a:tabLst>
            </a:pPr>
            <a:r>
              <a:rPr sz="2400" b="1" dirty="0">
                <a:latin typeface="Century Gothic"/>
                <a:cs typeface="Century Gothic"/>
              </a:rPr>
              <a:t>Oral </a:t>
            </a:r>
            <a:r>
              <a:rPr sz="2400" b="1" spc="-5" dirty="0">
                <a:latin typeface="Century Gothic"/>
                <a:cs typeface="Century Gothic"/>
              </a:rPr>
              <a:t>hypoglycaemic</a:t>
            </a:r>
            <a:r>
              <a:rPr sz="2400" b="1" spc="-85" dirty="0">
                <a:latin typeface="Century Gothic"/>
                <a:cs typeface="Century Gothic"/>
              </a:rPr>
              <a:t> </a:t>
            </a:r>
            <a:r>
              <a:rPr sz="2400" b="1" dirty="0">
                <a:latin typeface="Century Gothic"/>
                <a:cs typeface="Century Gothic"/>
              </a:rPr>
              <a:t>therapy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23616" y="4066032"/>
            <a:ext cx="2862580" cy="1114425"/>
          </a:xfrm>
          <a:custGeom>
            <a:avLst/>
            <a:gdLst/>
            <a:ahLst/>
            <a:cxnLst/>
            <a:rect l="l" t="t" r="r" b="b"/>
            <a:pathLst>
              <a:path w="2862579" h="1114425">
                <a:moveTo>
                  <a:pt x="2676397" y="0"/>
                </a:moveTo>
                <a:lnTo>
                  <a:pt x="185673" y="0"/>
                </a:lnTo>
                <a:lnTo>
                  <a:pt x="136333" y="6636"/>
                </a:lnTo>
                <a:lnTo>
                  <a:pt x="91985" y="25362"/>
                </a:lnTo>
                <a:lnTo>
                  <a:pt x="54403" y="54403"/>
                </a:lnTo>
                <a:lnTo>
                  <a:pt x="25362" y="91985"/>
                </a:lnTo>
                <a:lnTo>
                  <a:pt x="6636" y="136333"/>
                </a:lnTo>
                <a:lnTo>
                  <a:pt x="0" y="185674"/>
                </a:lnTo>
                <a:lnTo>
                  <a:pt x="0" y="928370"/>
                </a:lnTo>
                <a:lnTo>
                  <a:pt x="6636" y="977710"/>
                </a:lnTo>
                <a:lnTo>
                  <a:pt x="25362" y="1022058"/>
                </a:lnTo>
                <a:lnTo>
                  <a:pt x="54403" y="1059640"/>
                </a:lnTo>
                <a:lnTo>
                  <a:pt x="91985" y="1088681"/>
                </a:lnTo>
                <a:lnTo>
                  <a:pt x="136333" y="1107407"/>
                </a:lnTo>
                <a:lnTo>
                  <a:pt x="185673" y="1114044"/>
                </a:lnTo>
                <a:lnTo>
                  <a:pt x="2676397" y="1114044"/>
                </a:lnTo>
                <a:lnTo>
                  <a:pt x="2725738" y="1107407"/>
                </a:lnTo>
                <a:lnTo>
                  <a:pt x="2770086" y="1088681"/>
                </a:lnTo>
                <a:lnTo>
                  <a:pt x="2807668" y="1059640"/>
                </a:lnTo>
                <a:lnTo>
                  <a:pt x="2836709" y="1022058"/>
                </a:lnTo>
                <a:lnTo>
                  <a:pt x="2855435" y="977710"/>
                </a:lnTo>
                <a:lnTo>
                  <a:pt x="2862072" y="928370"/>
                </a:lnTo>
                <a:lnTo>
                  <a:pt x="2862072" y="185674"/>
                </a:lnTo>
                <a:lnTo>
                  <a:pt x="2855435" y="136333"/>
                </a:lnTo>
                <a:lnTo>
                  <a:pt x="2836709" y="91985"/>
                </a:lnTo>
                <a:lnTo>
                  <a:pt x="2807668" y="54403"/>
                </a:lnTo>
                <a:lnTo>
                  <a:pt x="2770086" y="25362"/>
                </a:lnTo>
                <a:lnTo>
                  <a:pt x="2725738" y="6636"/>
                </a:lnTo>
                <a:lnTo>
                  <a:pt x="2676397" y="0"/>
                </a:lnTo>
                <a:close/>
              </a:path>
            </a:pathLst>
          </a:custGeom>
          <a:solidFill>
            <a:srgbClr val="3493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23616" y="4066032"/>
            <a:ext cx="2862580" cy="1114425"/>
          </a:xfrm>
          <a:custGeom>
            <a:avLst/>
            <a:gdLst/>
            <a:ahLst/>
            <a:cxnLst/>
            <a:rect l="l" t="t" r="r" b="b"/>
            <a:pathLst>
              <a:path w="2862579" h="1114425">
                <a:moveTo>
                  <a:pt x="0" y="185674"/>
                </a:moveTo>
                <a:lnTo>
                  <a:pt x="6636" y="136333"/>
                </a:lnTo>
                <a:lnTo>
                  <a:pt x="25362" y="91985"/>
                </a:lnTo>
                <a:lnTo>
                  <a:pt x="54403" y="54403"/>
                </a:lnTo>
                <a:lnTo>
                  <a:pt x="91985" y="25362"/>
                </a:lnTo>
                <a:lnTo>
                  <a:pt x="136333" y="6636"/>
                </a:lnTo>
                <a:lnTo>
                  <a:pt x="185673" y="0"/>
                </a:lnTo>
                <a:lnTo>
                  <a:pt x="2676397" y="0"/>
                </a:lnTo>
                <a:lnTo>
                  <a:pt x="2725738" y="6636"/>
                </a:lnTo>
                <a:lnTo>
                  <a:pt x="2770086" y="25362"/>
                </a:lnTo>
                <a:lnTo>
                  <a:pt x="2807668" y="54403"/>
                </a:lnTo>
                <a:lnTo>
                  <a:pt x="2836709" y="91985"/>
                </a:lnTo>
                <a:lnTo>
                  <a:pt x="2855435" y="136333"/>
                </a:lnTo>
                <a:lnTo>
                  <a:pt x="2862072" y="185674"/>
                </a:lnTo>
                <a:lnTo>
                  <a:pt x="2862072" y="928370"/>
                </a:lnTo>
                <a:lnTo>
                  <a:pt x="2855435" y="977710"/>
                </a:lnTo>
                <a:lnTo>
                  <a:pt x="2836709" y="1022058"/>
                </a:lnTo>
                <a:lnTo>
                  <a:pt x="2807668" y="1059640"/>
                </a:lnTo>
                <a:lnTo>
                  <a:pt x="2770086" y="1088681"/>
                </a:lnTo>
                <a:lnTo>
                  <a:pt x="2725738" y="1107407"/>
                </a:lnTo>
                <a:lnTo>
                  <a:pt x="2676397" y="1114044"/>
                </a:lnTo>
                <a:lnTo>
                  <a:pt x="185673" y="1114044"/>
                </a:lnTo>
                <a:lnTo>
                  <a:pt x="136333" y="1107407"/>
                </a:lnTo>
                <a:lnTo>
                  <a:pt x="91985" y="1088681"/>
                </a:lnTo>
                <a:lnTo>
                  <a:pt x="54403" y="1059640"/>
                </a:lnTo>
                <a:lnTo>
                  <a:pt x="25362" y="1022058"/>
                </a:lnTo>
                <a:lnTo>
                  <a:pt x="6636" y="977710"/>
                </a:lnTo>
                <a:lnTo>
                  <a:pt x="0" y="928370"/>
                </a:lnTo>
                <a:lnTo>
                  <a:pt x="0" y="185674"/>
                </a:lnTo>
                <a:close/>
              </a:path>
            </a:pathLst>
          </a:custGeom>
          <a:ln w="152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296283" y="4271517"/>
            <a:ext cx="3168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885688" y="5346191"/>
            <a:ext cx="5087620" cy="891540"/>
          </a:xfrm>
          <a:custGeom>
            <a:avLst/>
            <a:gdLst/>
            <a:ahLst/>
            <a:cxnLst/>
            <a:rect l="l" t="t" r="r" b="b"/>
            <a:pathLst>
              <a:path w="5087620" h="891539">
                <a:moveTo>
                  <a:pt x="4938521" y="0"/>
                </a:moveTo>
                <a:lnTo>
                  <a:pt x="0" y="0"/>
                </a:lnTo>
                <a:lnTo>
                  <a:pt x="0" y="891540"/>
                </a:lnTo>
                <a:lnTo>
                  <a:pt x="4938521" y="891540"/>
                </a:lnTo>
                <a:lnTo>
                  <a:pt x="4985479" y="883965"/>
                </a:lnTo>
                <a:lnTo>
                  <a:pt x="5026267" y="862871"/>
                </a:lnTo>
                <a:lnTo>
                  <a:pt x="5058436" y="830706"/>
                </a:lnTo>
                <a:lnTo>
                  <a:pt x="5079534" y="789917"/>
                </a:lnTo>
                <a:lnTo>
                  <a:pt x="5087112" y="742950"/>
                </a:lnTo>
                <a:lnTo>
                  <a:pt x="5087112" y="148590"/>
                </a:lnTo>
                <a:lnTo>
                  <a:pt x="5079534" y="101632"/>
                </a:lnTo>
                <a:lnTo>
                  <a:pt x="5058436" y="60844"/>
                </a:lnTo>
                <a:lnTo>
                  <a:pt x="5026267" y="28675"/>
                </a:lnTo>
                <a:lnTo>
                  <a:pt x="4985479" y="7577"/>
                </a:lnTo>
                <a:lnTo>
                  <a:pt x="4938521" y="0"/>
                </a:lnTo>
                <a:close/>
              </a:path>
            </a:pathLst>
          </a:custGeom>
          <a:solidFill>
            <a:srgbClr val="CDDCE7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85688" y="5346191"/>
            <a:ext cx="5087620" cy="891540"/>
          </a:xfrm>
          <a:custGeom>
            <a:avLst/>
            <a:gdLst/>
            <a:ahLst/>
            <a:cxnLst/>
            <a:rect l="l" t="t" r="r" b="b"/>
            <a:pathLst>
              <a:path w="5087620" h="891539">
                <a:moveTo>
                  <a:pt x="5087112" y="148590"/>
                </a:moveTo>
                <a:lnTo>
                  <a:pt x="5087112" y="742950"/>
                </a:lnTo>
                <a:lnTo>
                  <a:pt x="5079534" y="789917"/>
                </a:lnTo>
                <a:lnTo>
                  <a:pt x="5058436" y="830706"/>
                </a:lnTo>
                <a:lnTo>
                  <a:pt x="5026267" y="862871"/>
                </a:lnTo>
                <a:lnTo>
                  <a:pt x="4985479" y="883965"/>
                </a:lnTo>
                <a:lnTo>
                  <a:pt x="4938521" y="891540"/>
                </a:lnTo>
                <a:lnTo>
                  <a:pt x="0" y="891540"/>
                </a:lnTo>
                <a:lnTo>
                  <a:pt x="0" y="0"/>
                </a:lnTo>
                <a:lnTo>
                  <a:pt x="4938521" y="0"/>
                </a:lnTo>
                <a:lnTo>
                  <a:pt x="4985479" y="7577"/>
                </a:lnTo>
                <a:lnTo>
                  <a:pt x="5026267" y="28675"/>
                </a:lnTo>
                <a:lnTo>
                  <a:pt x="5058436" y="60844"/>
                </a:lnTo>
                <a:lnTo>
                  <a:pt x="5079534" y="101632"/>
                </a:lnTo>
                <a:lnTo>
                  <a:pt x="5087112" y="148590"/>
                </a:lnTo>
                <a:close/>
              </a:path>
            </a:pathLst>
          </a:custGeom>
          <a:ln w="15240">
            <a:solidFill>
              <a:srgbClr val="CDDC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121400" y="5543194"/>
            <a:ext cx="28568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Century Gothic"/>
              <a:buChar char="•"/>
              <a:tabLst>
                <a:tab pos="299720" algn="l"/>
              </a:tabLst>
            </a:pPr>
            <a:r>
              <a:rPr sz="2800" b="1" spc="-5" dirty="0">
                <a:latin typeface="Century Gothic"/>
                <a:cs typeface="Century Gothic"/>
              </a:rPr>
              <a:t>Insulin</a:t>
            </a:r>
            <a:r>
              <a:rPr sz="2800" b="1" spc="-55" dirty="0">
                <a:latin typeface="Century Gothic"/>
                <a:cs typeface="Century Gothic"/>
              </a:rPr>
              <a:t> </a:t>
            </a:r>
            <a:r>
              <a:rPr sz="2800" b="1" spc="-5" dirty="0">
                <a:latin typeface="Century Gothic"/>
                <a:cs typeface="Century Gothic"/>
              </a:rPr>
              <a:t>Therapy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023616" y="5234940"/>
            <a:ext cx="2862580" cy="1114425"/>
          </a:xfrm>
          <a:custGeom>
            <a:avLst/>
            <a:gdLst/>
            <a:ahLst/>
            <a:cxnLst/>
            <a:rect l="l" t="t" r="r" b="b"/>
            <a:pathLst>
              <a:path w="2862579" h="1114425">
                <a:moveTo>
                  <a:pt x="2676397" y="0"/>
                </a:moveTo>
                <a:lnTo>
                  <a:pt x="185673" y="0"/>
                </a:lnTo>
                <a:lnTo>
                  <a:pt x="136333" y="6636"/>
                </a:lnTo>
                <a:lnTo>
                  <a:pt x="91985" y="25362"/>
                </a:lnTo>
                <a:lnTo>
                  <a:pt x="54403" y="54403"/>
                </a:lnTo>
                <a:lnTo>
                  <a:pt x="25362" y="91985"/>
                </a:lnTo>
                <a:lnTo>
                  <a:pt x="6636" y="136333"/>
                </a:lnTo>
                <a:lnTo>
                  <a:pt x="0" y="185674"/>
                </a:lnTo>
                <a:lnTo>
                  <a:pt x="0" y="928370"/>
                </a:lnTo>
                <a:lnTo>
                  <a:pt x="6636" y="977727"/>
                </a:lnTo>
                <a:lnTo>
                  <a:pt x="25362" y="1022080"/>
                </a:lnTo>
                <a:lnTo>
                  <a:pt x="54403" y="1059659"/>
                </a:lnTo>
                <a:lnTo>
                  <a:pt x="91985" y="1088692"/>
                </a:lnTo>
                <a:lnTo>
                  <a:pt x="136333" y="1107411"/>
                </a:lnTo>
                <a:lnTo>
                  <a:pt x="185673" y="1114044"/>
                </a:lnTo>
                <a:lnTo>
                  <a:pt x="2676397" y="1114044"/>
                </a:lnTo>
                <a:lnTo>
                  <a:pt x="2725738" y="1107411"/>
                </a:lnTo>
                <a:lnTo>
                  <a:pt x="2770086" y="1088692"/>
                </a:lnTo>
                <a:lnTo>
                  <a:pt x="2807668" y="1059659"/>
                </a:lnTo>
                <a:lnTo>
                  <a:pt x="2836709" y="1022080"/>
                </a:lnTo>
                <a:lnTo>
                  <a:pt x="2855435" y="977727"/>
                </a:lnTo>
                <a:lnTo>
                  <a:pt x="2862072" y="928370"/>
                </a:lnTo>
                <a:lnTo>
                  <a:pt x="2862072" y="185674"/>
                </a:lnTo>
                <a:lnTo>
                  <a:pt x="2855435" y="136333"/>
                </a:lnTo>
                <a:lnTo>
                  <a:pt x="2836709" y="91985"/>
                </a:lnTo>
                <a:lnTo>
                  <a:pt x="2807668" y="54403"/>
                </a:lnTo>
                <a:lnTo>
                  <a:pt x="2770086" y="25362"/>
                </a:lnTo>
                <a:lnTo>
                  <a:pt x="2725738" y="6636"/>
                </a:lnTo>
                <a:lnTo>
                  <a:pt x="2676397" y="0"/>
                </a:lnTo>
                <a:close/>
              </a:path>
            </a:pathLst>
          </a:custGeom>
          <a:solidFill>
            <a:srgbClr val="3493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23616" y="5234940"/>
            <a:ext cx="2862580" cy="1114425"/>
          </a:xfrm>
          <a:custGeom>
            <a:avLst/>
            <a:gdLst/>
            <a:ahLst/>
            <a:cxnLst/>
            <a:rect l="l" t="t" r="r" b="b"/>
            <a:pathLst>
              <a:path w="2862579" h="1114425">
                <a:moveTo>
                  <a:pt x="0" y="185674"/>
                </a:moveTo>
                <a:lnTo>
                  <a:pt x="6636" y="136333"/>
                </a:lnTo>
                <a:lnTo>
                  <a:pt x="25362" y="91985"/>
                </a:lnTo>
                <a:lnTo>
                  <a:pt x="54403" y="54403"/>
                </a:lnTo>
                <a:lnTo>
                  <a:pt x="91985" y="25362"/>
                </a:lnTo>
                <a:lnTo>
                  <a:pt x="136333" y="6636"/>
                </a:lnTo>
                <a:lnTo>
                  <a:pt x="185673" y="0"/>
                </a:lnTo>
                <a:lnTo>
                  <a:pt x="2676397" y="0"/>
                </a:lnTo>
                <a:lnTo>
                  <a:pt x="2725738" y="6636"/>
                </a:lnTo>
                <a:lnTo>
                  <a:pt x="2770086" y="25362"/>
                </a:lnTo>
                <a:lnTo>
                  <a:pt x="2807668" y="54403"/>
                </a:lnTo>
                <a:lnTo>
                  <a:pt x="2836709" y="91985"/>
                </a:lnTo>
                <a:lnTo>
                  <a:pt x="2855435" y="136333"/>
                </a:lnTo>
                <a:lnTo>
                  <a:pt x="2862072" y="185674"/>
                </a:lnTo>
                <a:lnTo>
                  <a:pt x="2862072" y="928370"/>
                </a:lnTo>
                <a:lnTo>
                  <a:pt x="2855435" y="977727"/>
                </a:lnTo>
                <a:lnTo>
                  <a:pt x="2836709" y="1022080"/>
                </a:lnTo>
                <a:lnTo>
                  <a:pt x="2807668" y="1059659"/>
                </a:lnTo>
                <a:lnTo>
                  <a:pt x="2770086" y="1088692"/>
                </a:lnTo>
                <a:lnTo>
                  <a:pt x="2725738" y="1107411"/>
                </a:lnTo>
                <a:lnTo>
                  <a:pt x="2676397" y="1114044"/>
                </a:lnTo>
                <a:lnTo>
                  <a:pt x="185673" y="1114044"/>
                </a:lnTo>
                <a:lnTo>
                  <a:pt x="136333" y="1107411"/>
                </a:lnTo>
                <a:lnTo>
                  <a:pt x="91985" y="1088692"/>
                </a:lnTo>
                <a:lnTo>
                  <a:pt x="54403" y="1059659"/>
                </a:lnTo>
                <a:lnTo>
                  <a:pt x="25362" y="1022080"/>
                </a:lnTo>
                <a:lnTo>
                  <a:pt x="6636" y="977727"/>
                </a:lnTo>
                <a:lnTo>
                  <a:pt x="0" y="928370"/>
                </a:lnTo>
                <a:lnTo>
                  <a:pt x="0" y="185674"/>
                </a:lnTo>
                <a:close/>
              </a:path>
            </a:pathLst>
          </a:custGeom>
          <a:ln w="152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235322" y="5440781"/>
            <a:ext cx="4381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endParaRPr sz="400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7975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21627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Metformin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80882"/>
            <a:ext cx="10515600" cy="4496081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Metformin should be started at the </a:t>
            </a:r>
            <a:r>
              <a:rPr lang="en-US" dirty="0" smtClean="0"/>
              <a:t>time type </a:t>
            </a:r>
            <a:r>
              <a:rPr lang="en-US" dirty="0"/>
              <a:t>2 diabetes is diagnosed unless </a:t>
            </a:r>
            <a:r>
              <a:rPr lang="en-US" dirty="0" smtClean="0"/>
              <a:t>there are contraindication.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/>
              <a:t>Metformin is effective and safe,</a:t>
            </a:r>
          </a:p>
          <a:p>
            <a:pPr algn="l" rtl="0"/>
            <a:r>
              <a:rPr lang="en-US" dirty="0"/>
              <a:t>is inexpensive, and may reduce risk of</a:t>
            </a:r>
          </a:p>
          <a:p>
            <a:pPr algn="l" rtl="0"/>
            <a:r>
              <a:rPr lang="en-US" dirty="0"/>
              <a:t>cardiovascular events and </a:t>
            </a:r>
            <a:r>
              <a:rPr lang="en-US" dirty="0" smtClean="0"/>
              <a:t>death.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Metformin is available in an </a:t>
            </a:r>
            <a:r>
              <a:rPr lang="en-US" dirty="0" smtClean="0"/>
              <a:t>immediate  release</a:t>
            </a:r>
            <a:r>
              <a:rPr lang="en-US" dirty="0"/>
              <a:t> </a:t>
            </a:r>
            <a:r>
              <a:rPr lang="en-US" dirty="0" smtClean="0"/>
              <a:t>form </a:t>
            </a:r>
            <a:r>
              <a:rPr lang="en-US" dirty="0"/>
              <a:t>for twice-daily dosing or </a:t>
            </a:r>
            <a:r>
              <a:rPr lang="en-US" dirty="0" smtClean="0"/>
              <a:t>as an </a:t>
            </a:r>
            <a:r>
              <a:rPr lang="en-US" dirty="0"/>
              <a:t>extended-release form that can </a:t>
            </a:r>
            <a:r>
              <a:rPr lang="en-US" dirty="0" smtClean="0"/>
              <a:t>be given </a:t>
            </a:r>
            <a:r>
              <a:rPr lang="en-US" dirty="0"/>
              <a:t>once daily.</a:t>
            </a:r>
          </a:p>
        </p:txBody>
      </p:sp>
    </p:spTree>
    <p:extLst>
      <p:ext uri="{BB962C8B-B14F-4D97-AF65-F5344CB8AC3E}">
        <p14:creationId xmlns:p14="http://schemas.microsoft.com/office/powerpoint/2010/main" xmlns="" val="2719580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Pharmacological therapy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690688"/>
            <a:ext cx="10744200" cy="4351338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Metformin is the preferred initial pharmacologic agent for </a:t>
            </a:r>
            <a:r>
              <a:rPr lang="en-US" dirty="0" smtClean="0"/>
              <a:t>the treatment </a:t>
            </a:r>
            <a:r>
              <a:rPr lang="en-US" dirty="0"/>
              <a:t>of </a:t>
            </a:r>
            <a:r>
              <a:rPr lang="en-US" dirty="0" smtClean="0"/>
              <a:t>T2DM.</a:t>
            </a:r>
          </a:p>
          <a:p>
            <a:pPr algn="l" rtl="0"/>
            <a:r>
              <a:rPr lang="en-US" dirty="0"/>
              <a:t>Once initiated, metformin </a:t>
            </a:r>
            <a:r>
              <a:rPr lang="en-US" dirty="0" smtClean="0"/>
              <a:t>should be </a:t>
            </a:r>
            <a:r>
              <a:rPr lang="en-US" dirty="0"/>
              <a:t>continued as long as it </a:t>
            </a:r>
            <a:r>
              <a:rPr lang="en-US" dirty="0" smtClean="0"/>
              <a:t>is tolerated </a:t>
            </a:r>
            <a:r>
              <a:rPr lang="en-US" dirty="0"/>
              <a:t>and not </a:t>
            </a:r>
            <a:r>
              <a:rPr lang="en-US" dirty="0" smtClean="0"/>
              <a:t>contraindicated; other </a:t>
            </a:r>
            <a:r>
              <a:rPr lang="en-US" dirty="0"/>
              <a:t>agents, </a:t>
            </a:r>
            <a:r>
              <a:rPr lang="en-US" dirty="0" smtClean="0"/>
              <a:t>including insulin</a:t>
            </a:r>
            <a:r>
              <a:rPr lang="en-US" dirty="0"/>
              <a:t>, should be added to metformin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/>
              <a:t>Consider initiating dual </a:t>
            </a:r>
            <a:r>
              <a:rPr lang="en-US" dirty="0" smtClean="0"/>
              <a:t>therapy in </a:t>
            </a:r>
            <a:r>
              <a:rPr lang="en-US" dirty="0"/>
              <a:t>patients with newly </a:t>
            </a:r>
            <a:r>
              <a:rPr lang="en-US" dirty="0" smtClean="0"/>
              <a:t>diagnosed T2DM who have </a:t>
            </a:r>
            <a:r>
              <a:rPr lang="en-US" dirty="0"/>
              <a:t>A1C </a:t>
            </a:r>
            <a:r>
              <a:rPr lang="en-US" dirty="0" smtClean="0"/>
              <a:t>&gt;1.5</a:t>
            </a:r>
            <a:r>
              <a:rPr lang="en-US" dirty="0"/>
              <a:t>% </a:t>
            </a:r>
            <a:r>
              <a:rPr lang="en-US" dirty="0" smtClean="0"/>
              <a:t> </a:t>
            </a:r>
            <a:r>
              <a:rPr lang="en-US" dirty="0"/>
              <a:t>above their glycemic </a:t>
            </a:r>
            <a:r>
              <a:rPr lang="en-US" dirty="0" smtClean="0"/>
              <a:t>target.</a:t>
            </a:r>
          </a:p>
          <a:p>
            <a:pPr algn="l" rtl="0"/>
            <a:r>
              <a:rPr lang="en-US" dirty="0"/>
              <a:t>Intensification of treatment </a:t>
            </a:r>
            <a:r>
              <a:rPr lang="en-US" dirty="0" smtClean="0"/>
              <a:t>for </a:t>
            </a:r>
            <a:r>
              <a:rPr lang="en-US" dirty="0" err="1" smtClean="0"/>
              <a:t>pts</a:t>
            </a:r>
            <a:r>
              <a:rPr lang="en-US" dirty="0" smtClean="0"/>
              <a:t> </a:t>
            </a:r>
            <a:r>
              <a:rPr lang="en-US" dirty="0"/>
              <a:t>with </a:t>
            </a:r>
            <a:r>
              <a:rPr lang="en-US" dirty="0" smtClean="0"/>
              <a:t>T2DM not </a:t>
            </a:r>
            <a:r>
              <a:rPr lang="en-US" dirty="0"/>
              <a:t>meeting treatment </a:t>
            </a:r>
            <a:r>
              <a:rPr lang="en-US" dirty="0" smtClean="0"/>
              <a:t>goals should </a:t>
            </a:r>
            <a:r>
              <a:rPr lang="en-US" dirty="0"/>
              <a:t>not be </a:t>
            </a:r>
            <a:r>
              <a:rPr lang="en-US" dirty="0" smtClean="0"/>
              <a:t>delayed.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246133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26546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72353"/>
            <a:ext cx="10515600" cy="5504610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The FDA </a:t>
            </a:r>
            <a:r>
              <a:rPr lang="en-US" dirty="0"/>
              <a:t>has revised the label for </a:t>
            </a:r>
            <a:r>
              <a:rPr lang="en-US" dirty="0" smtClean="0"/>
              <a:t>metformin to </a:t>
            </a:r>
            <a:r>
              <a:rPr lang="en-US" dirty="0"/>
              <a:t>reflect its safety in patients </a:t>
            </a:r>
            <a:r>
              <a:rPr lang="en-US" dirty="0" smtClean="0"/>
              <a:t>with </a:t>
            </a:r>
            <a:r>
              <a:rPr lang="en-US" dirty="0" err="1" smtClean="0"/>
              <a:t>eGFR</a:t>
            </a:r>
            <a:r>
              <a:rPr lang="en-US" dirty="0" smtClean="0"/>
              <a:t> 30 </a:t>
            </a:r>
            <a:r>
              <a:rPr lang="en-US" dirty="0"/>
              <a:t>mL/min/1.73 </a:t>
            </a:r>
            <a:r>
              <a:rPr lang="en-US" dirty="0" smtClean="0"/>
              <a:t>m2.</a:t>
            </a:r>
          </a:p>
          <a:p>
            <a:pPr algn="l" rtl="0"/>
            <a:r>
              <a:rPr lang="en-US" dirty="0" smtClean="0"/>
              <a:t>30 &lt;GFR&lt;45 ---50% decrease dose.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/>
              <a:t>vitamin B12 deficiency and </a:t>
            </a:r>
            <a:r>
              <a:rPr lang="en-US" dirty="0" smtClean="0"/>
              <a:t>worsening of </a:t>
            </a:r>
            <a:r>
              <a:rPr lang="en-US" dirty="0"/>
              <a:t>symptoms of </a:t>
            </a:r>
            <a:r>
              <a:rPr lang="en-US" dirty="0" smtClean="0"/>
              <a:t>neuropathy.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This is compatible with a report from </a:t>
            </a:r>
            <a:r>
              <a:rPr lang="en-US" dirty="0" smtClean="0"/>
              <a:t>the Diabetes </a:t>
            </a:r>
            <a:r>
              <a:rPr lang="en-US" dirty="0"/>
              <a:t>Prevention Program </a:t>
            </a:r>
            <a:r>
              <a:rPr lang="en-US" dirty="0" smtClean="0"/>
              <a:t>Outcomes.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Maximum dose 2500 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0991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METFORMIN   </a:t>
            </a:r>
            <a:r>
              <a:rPr lang="en-US" sz="4000" b="1" dirty="0" smtClean="0"/>
              <a:t>slow release</a:t>
            </a:r>
            <a:r>
              <a:rPr lang="en-US" dirty="0" smtClean="0"/>
              <a:t>/retard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solidFill>
                  <a:srgbClr val="FF0000"/>
                </a:solidFill>
              </a:rPr>
              <a:t>VARIOMET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GLY-ONCE</a:t>
            </a:r>
            <a:endParaRPr lang="fa-IR" dirty="0" smtClean="0">
              <a:solidFill>
                <a:srgbClr val="FF0000"/>
              </a:solidFill>
            </a:endParaRPr>
          </a:p>
          <a:p>
            <a:pPr algn="l" rtl="0"/>
            <a:r>
              <a:rPr lang="en-US" dirty="0" err="1" smtClean="0">
                <a:solidFill>
                  <a:srgbClr val="FF0000"/>
                </a:solidFill>
              </a:rPr>
              <a:t>Glomet</a:t>
            </a:r>
            <a:r>
              <a:rPr lang="en-US" dirty="0" smtClean="0">
                <a:solidFill>
                  <a:srgbClr val="FF0000"/>
                </a:solidFill>
              </a:rPr>
              <a:t> XR</a:t>
            </a:r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Decrease GI complication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6712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en-US" dirty="0"/>
              <a:t/>
            </a:r>
            <a:br>
              <a:rPr lang="en-US" dirty="0"/>
            </a:br>
            <a:r>
              <a:rPr lang="fa-IR" dirty="0" smtClean="0"/>
              <a:t>اندیکاسیون قطع متفورمین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959788" cy="4351338"/>
          </a:xfrm>
        </p:spPr>
        <p:txBody>
          <a:bodyPr/>
          <a:lstStyle/>
          <a:p>
            <a:pPr algn="r" rtl="1"/>
            <a:r>
              <a:rPr lang="fa-IR" dirty="0" smtClean="0"/>
              <a:t>اسیدوز لاکتیک</a:t>
            </a:r>
          </a:p>
          <a:p>
            <a:pPr algn="r" rtl="1"/>
            <a:r>
              <a:rPr lang="fa-IR" dirty="0" smtClean="0"/>
              <a:t>مصرف کنتراست</a:t>
            </a:r>
          </a:p>
          <a:p>
            <a:pPr algn="r" rtl="1"/>
            <a:r>
              <a:rPr lang="fa-IR" dirty="0" smtClean="0"/>
              <a:t>مسمومیت با الکل</a:t>
            </a:r>
          </a:p>
          <a:p>
            <a:pPr algn="r" rtl="1"/>
            <a:r>
              <a:rPr lang="fa-IR" dirty="0" smtClean="0"/>
              <a:t>هیپوکسی</a:t>
            </a:r>
          </a:p>
          <a:p>
            <a:pPr algn="r" rtl="1"/>
            <a:r>
              <a:rPr lang="fa-IR" dirty="0" smtClean="0"/>
              <a:t>نارسایی قلب پیشرفته </a:t>
            </a:r>
          </a:p>
          <a:p>
            <a:pPr algn="r" rtl="1"/>
            <a:r>
              <a:rPr lang="fa-IR" dirty="0" smtClean="0"/>
              <a:t>نارسایی کلیه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384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 flipH="1">
            <a:off x="-869967" y="347729"/>
            <a:ext cx="45719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0" y="6858000"/>
                </a:moveTo>
                <a:lnTo>
                  <a:pt x="182880" y="6858000"/>
                </a:lnTo>
                <a:lnTo>
                  <a:pt x="18288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373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xfrm>
            <a:off x="1524000" y="172511"/>
            <a:ext cx="8341218" cy="33374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12570" marR="5080" indent="-343535">
              <a:lnSpc>
                <a:spcPct val="100000"/>
              </a:lnSpc>
              <a:spcBef>
                <a:spcPts val="105"/>
              </a:spcBef>
            </a:pPr>
            <a:r>
              <a:rPr sz="2800" b="1" spc="240" dirty="0" smtClean="0"/>
              <a:t>If </a:t>
            </a:r>
            <a:r>
              <a:rPr sz="2800" b="1" dirty="0"/>
              <a:t>the </a:t>
            </a:r>
            <a:r>
              <a:rPr sz="2800" b="1" spc="-5" dirty="0"/>
              <a:t>A1C </a:t>
            </a:r>
            <a:r>
              <a:rPr sz="2800" b="1" spc="-25" dirty="0"/>
              <a:t>target </a:t>
            </a:r>
            <a:r>
              <a:rPr sz="2800" b="1" spc="-10" dirty="0"/>
              <a:t>is </a:t>
            </a:r>
            <a:r>
              <a:rPr sz="2800" b="1" spc="-5" dirty="0"/>
              <a:t>not </a:t>
            </a:r>
            <a:r>
              <a:rPr sz="2800" b="1" spc="-10" dirty="0"/>
              <a:t>achieved </a:t>
            </a:r>
            <a:r>
              <a:rPr sz="2800" b="1" spc="-20" dirty="0"/>
              <a:t>after </a:t>
            </a:r>
            <a:r>
              <a:rPr sz="2800" b="1" spc="-15" dirty="0"/>
              <a:t>approximately </a:t>
            </a:r>
            <a:r>
              <a:rPr sz="2800" b="1" dirty="0"/>
              <a:t>3  </a:t>
            </a:r>
            <a:r>
              <a:rPr sz="2800" b="1" spc="-5" dirty="0"/>
              <a:t>months, </a:t>
            </a:r>
            <a:r>
              <a:rPr sz="2800" b="1" spc="-15" dirty="0"/>
              <a:t>metformin </a:t>
            </a:r>
            <a:r>
              <a:rPr sz="2800" b="1" spc="-10" dirty="0"/>
              <a:t>can </a:t>
            </a:r>
            <a:r>
              <a:rPr sz="2800" b="1" spc="-5" dirty="0"/>
              <a:t>be </a:t>
            </a:r>
            <a:r>
              <a:rPr sz="2800" b="1" spc="-10" dirty="0"/>
              <a:t>combined </a:t>
            </a:r>
            <a:r>
              <a:rPr sz="2800" b="1" dirty="0"/>
              <a:t>with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sz="3600" spc="-15" dirty="0" smtClean="0"/>
              <a:t>sulfonylurea</a:t>
            </a:r>
            <a:r>
              <a:rPr sz="3600" spc="-15" dirty="0"/>
              <a:t>,  </a:t>
            </a:r>
            <a:r>
              <a:rPr sz="3600" spc="-10" dirty="0"/>
              <a:t>thiazolidinedione, </a:t>
            </a:r>
            <a:r>
              <a:rPr sz="3600" spc="5" dirty="0"/>
              <a:t>DPP-4 </a:t>
            </a:r>
            <a:r>
              <a:rPr sz="3600" spc="-35" dirty="0"/>
              <a:t>inhibitor, </a:t>
            </a:r>
            <a:r>
              <a:rPr sz="3600" spc="-50" dirty="0"/>
              <a:t>SGLT2 </a:t>
            </a:r>
            <a:r>
              <a:rPr sz="3600" spc="-35" dirty="0"/>
              <a:t>inhibitor, </a:t>
            </a:r>
            <a:r>
              <a:rPr sz="3600" spc="-5" dirty="0"/>
              <a:t>GLP-  </a:t>
            </a:r>
            <a:r>
              <a:rPr sz="3600" dirty="0"/>
              <a:t>1 RA, </a:t>
            </a:r>
            <a:endParaRPr sz="3600"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1385047" y="4312425"/>
            <a:ext cx="9282953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 algn="l">
              <a:lnSpc>
                <a:spcPct val="100000"/>
              </a:lnSpc>
              <a:spcBef>
                <a:spcPts val="100"/>
              </a:spcBef>
            </a:pPr>
            <a:r>
              <a:rPr sz="3200" spc="180" dirty="0">
                <a:solidFill>
                  <a:srgbClr val="3493B9"/>
                </a:solidFill>
                <a:latin typeface="Wingdings 3"/>
                <a:cs typeface="Wingdings 3"/>
              </a:rPr>
              <a:t></a:t>
            </a:r>
            <a:r>
              <a:rPr sz="3200" spc="180" dirty="0">
                <a:solidFill>
                  <a:srgbClr val="124262"/>
                </a:solidFill>
                <a:latin typeface="Calibri"/>
                <a:cs typeface="Calibri"/>
              </a:rPr>
              <a:t>the </a:t>
            </a:r>
            <a:r>
              <a:rPr sz="3200" dirty="0">
                <a:solidFill>
                  <a:srgbClr val="124262"/>
                </a:solidFill>
                <a:latin typeface="Calibri"/>
                <a:cs typeface="Calibri"/>
              </a:rPr>
              <a:t>choice </a:t>
            </a:r>
            <a:r>
              <a:rPr sz="3200" spc="-5" dirty="0">
                <a:solidFill>
                  <a:srgbClr val="124262"/>
                </a:solidFill>
                <a:latin typeface="Calibri"/>
                <a:cs typeface="Calibri"/>
              </a:rPr>
              <a:t>of </a:t>
            </a:r>
            <a:r>
              <a:rPr sz="3200" dirty="0">
                <a:solidFill>
                  <a:srgbClr val="124262"/>
                </a:solidFill>
                <a:latin typeface="Calibri"/>
                <a:cs typeface="Calibri"/>
              </a:rPr>
              <a:t>which </a:t>
            </a:r>
            <a:r>
              <a:rPr sz="3200" spc="-10" dirty="0">
                <a:solidFill>
                  <a:srgbClr val="124262"/>
                </a:solidFill>
                <a:latin typeface="Calibri"/>
                <a:cs typeface="Calibri"/>
              </a:rPr>
              <a:t>agent </a:t>
            </a:r>
            <a:r>
              <a:rPr sz="3200" spc="-30" dirty="0">
                <a:solidFill>
                  <a:srgbClr val="124262"/>
                </a:solidFill>
                <a:latin typeface="Calibri"/>
                <a:cs typeface="Calibri"/>
              </a:rPr>
              <a:t>to </a:t>
            </a:r>
            <a:r>
              <a:rPr sz="3200" dirty="0">
                <a:solidFill>
                  <a:srgbClr val="124262"/>
                </a:solidFill>
                <a:latin typeface="Calibri"/>
                <a:cs typeface="Calibri"/>
              </a:rPr>
              <a:t>add is </a:t>
            </a:r>
            <a:r>
              <a:rPr sz="3200" spc="-5" dirty="0">
                <a:solidFill>
                  <a:srgbClr val="124262"/>
                </a:solidFill>
                <a:latin typeface="Calibri"/>
                <a:cs typeface="Calibri"/>
              </a:rPr>
              <a:t>based </a:t>
            </a:r>
            <a:r>
              <a:rPr sz="3200" dirty="0">
                <a:solidFill>
                  <a:srgbClr val="124262"/>
                </a:solidFill>
                <a:latin typeface="Calibri"/>
                <a:cs typeface="Calibri"/>
              </a:rPr>
              <a:t>on</a:t>
            </a:r>
            <a:r>
              <a:rPr sz="3200" spc="-130" dirty="0">
                <a:solidFill>
                  <a:srgbClr val="124262"/>
                </a:solidFill>
                <a:latin typeface="Calibri"/>
                <a:cs typeface="Calibri"/>
              </a:rPr>
              <a:t> </a:t>
            </a:r>
            <a:r>
              <a:rPr sz="3200" spc="-140" dirty="0">
                <a:solidFill>
                  <a:srgbClr val="124262"/>
                </a:solidFill>
                <a:latin typeface="Calibri"/>
                <a:cs typeface="Calibri"/>
              </a:rPr>
              <a:t>drug-  </a:t>
            </a:r>
            <a:r>
              <a:rPr sz="3200" spc="-5" dirty="0">
                <a:solidFill>
                  <a:srgbClr val="124262"/>
                </a:solidFill>
                <a:latin typeface="Calibri"/>
                <a:cs typeface="Calibri"/>
              </a:rPr>
              <a:t>specific </a:t>
            </a:r>
            <a:r>
              <a:rPr sz="3200" spc="-25" dirty="0">
                <a:solidFill>
                  <a:srgbClr val="124262"/>
                </a:solidFill>
                <a:latin typeface="Calibri"/>
                <a:cs typeface="Calibri"/>
              </a:rPr>
              <a:t>effects </a:t>
            </a:r>
            <a:r>
              <a:rPr sz="3200" dirty="0">
                <a:solidFill>
                  <a:srgbClr val="124262"/>
                </a:solidFill>
                <a:latin typeface="Calibri"/>
                <a:cs typeface="Calibri"/>
              </a:rPr>
              <a:t>and </a:t>
            </a:r>
            <a:r>
              <a:rPr sz="3200" spc="-10" dirty="0">
                <a:solidFill>
                  <a:srgbClr val="124262"/>
                </a:solidFill>
                <a:latin typeface="Calibri"/>
                <a:cs typeface="Calibri"/>
              </a:rPr>
              <a:t>patient</a:t>
            </a:r>
            <a:r>
              <a:rPr sz="3200" spc="10" dirty="0">
                <a:solidFill>
                  <a:srgbClr val="124262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124262"/>
                </a:solidFill>
                <a:latin typeface="Calibri"/>
                <a:cs typeface="Calibri"/>
              </a:rPr>
              <a:t>factors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7218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882185" y="-32488"/>
            <a:ext cx="6309815" cy="509580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/>
              <a:t/>
            </a:r>
            <a:br>
              <a:rPr lang="en-US" sz="3200" b="1" dirty="0"/>
            </a:br>
            <a:endParaRPr lang="en-US" sz="2800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9735" y="2396020"/>
            <a:ext cx="5332874" cy="77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091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trial </a:t>
            </a:r>
            <a:r>
              <a:rPr lang="en-US" dirty="0"/>
              <a:t>demonstrated that </a:t>
            </a:r>
            <a:r>
              <a:rPr lang="en-US" dirty="0" smtClean="0"/>
              <a:t>initial combination </a:t>
            </a:r>
            <a:r>
              <a:rPr lang="en-US" dirty="0"/>
              <a:t>therapy is superior to </a:t>
            </a:r>
            <a:r>
              <a:rPr lang="en-US" dirty="0" smtClean="0"/>
              <a:t>sequential addition </a:t>
            </a:r>
            <a:r>
              <a:rPr lang="en-US" dirty="0"/>
              <a:t>of medications for </a:t>
            </a:r>
            <a:r>
              <a:rPr lang="en-US" dirty="0" smtClean="0"/>
              <a:t>extending primary </a:t>
            </a:r>
            <a:r>
              <a:rPr lang="en-US" dirty="0"/>
              <a:t>and secondary </a:t>
            </a:r>
            <a:r>
              <a:rPr lang="en-US" dirty="0" smtClean="0"/>
              <a:t>failure.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/>
              <a:t>When A1C is 1.5% above the glycemic target many patients</a:t>
            </a:r>
          </a:p>
          <a:p>
            <a:pPr marL="0" indent="0" algn="l" rtl="0">
              <a:buNone/>
            </a:pPr>
            <a:r>
              <a:rPr lang="en-US" dirty="0"/>
              <a:t>  will require dual combination </a:t>
            </a:r>
            <a:r>
              <a:rPr lang="en-US" dirty="0" smtClean="0"/>
              <a:t>therapy.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119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Insulin </a:t>
            </a:r>
            <a:r>
              <a:rPr lang="en-US" dirty="0" err="1">
                <a:solidFill>
                  <a:srgbClr val="FF0000"/>
                </a:solidFill>
              </a:rPr>
              <a:t>secretagogues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Sulfonylureas</a:t>
            </a:r>
            <a:r>
              <a:rPr lang="en-US" dirty="0">
                <a:solidFill>
                  <a:srgbClr val="FF0000"/>
                </a:solidFill>
              </a:rPr>
              <a:t>	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32966"/>
                <a:ext cx="10515600" cy="4643998"/>
              </a:xfrm>
            </p:spPr>
            <p:txBody>
              <a:bodyPr/>
              <a:lstStyle/>
              <a:p>
                <a:pPr algn="l" rtl="0"/>
                <a:r>
                  <a:rPr lang="en-US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Gliclazide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 - </a:t>
                </a:r>
                <a:r>
                  <a:rPr lang="en-US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glibenclamide</a:t>
                </a:r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algn="l" rtl="0"/>
                <a:r>
                  <a:rPr lang="en-US" dirty="0" smtClean="0"/>
                  <a:t>Short </a:t>
                </a:r>
                <a:r>
                  <a:rPr lang="en-US" dirty="0"/>
                  <a:t>onset of action</a:t>
                </a:r>
                <a:r>
                  <a:rPr lang="en-US" dirty="0" smtClean="0"/>
                  <a:t>,  </a:t>
                </a:r>
                <a:r>
                  <a:rPr lang="en-US" dirty="0"/>
                  <a:t>lower postprandial glucose</a:t>
                </a:r>
                <a:r>
                  <a:rPr lang="en-US" dirty="0" smtClean="0"/>
                  <a:t>,</a:t>
                </a:r>
              </a:p>
              <a:p>
                <a:pPr algn="l" rtl="0"/>
                <a:r>
                  <a:rPr lang="en-US" dirty="0" smtClean="0"/>
                  <a:t/>
                </a:r>
                <a:r>
                  <a:rPr lang="en-US" dirty="0"/>
                  <a:t>inexpensive  </a:t>
                </a:r>
                <a:r>
                  <a:rPr lang="en-US" dirty="0" smtClean="0"/>
                  <a:t>,Hypoglycemia</a:t>
                </a:r>
                <a:r>
                  <a:rPr lang="en-US" dirty="0"/>
                  <a:t>, </a:t>
                </a:r>
                <a:endParaRPr lang="en-US" dirty="0" smtClean="0"/>
              </a:p>
              <a:p>
                <a:pPr algn="l" rtl="0"/>
                <a:r>
                  <a:rPr lang="en-US" dirty="0" smtClean="0"/>
                  <a:t>weight </a:t>
                </a:r>
                <a:r>
                  <a:rPr lang="en-US" dirty="0"/>
                  <a:t>gain 	</a:t>
                </a:r>
                <a:endParaRPr lang="en-US" dirty="0" smtClean="0"/>
              </a:p>
              <a:p>
                <a:pPr algn="l" rtl="0"/>
                <a:r>
                  <a:rPr lang="en-US" dirty="0" smtClean="0"/>
                  <a:t>Renal/liver </a:t>
                </a:r>
                <a:r>
                  <a:rPr lang="en-US" dirty="0"/>
                  <a:t>disease </a:t>
                </a:r>
                <a:r>
                  <a:rPr lang="en-US" dirty="0" smtClean="0"/>
                  <a:t>– no use in GFR&lt;50</a:t>
                </a:r>
              </a:p>
              <a:p>
                <a:pPr algn="l" rtl="0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dirty="0" smtClean="0"/>
                  <a:t>CV  mortality??</a:t>
                </a:r>
              </a:p>
              <a:p>
                <a:pPr algn="l" rtl="0"/>
                <a:r>
                  <a:rPr lang="en-US" dirty="0" smtClean="0"/>
                  <a:t>Total daily dose:360 mg</a:t>
                </a:r>
                <a:endParaRPr lang="en-US" dirty="0"/>
              </a:p>
              <a:p>
                <a:pPr algn="l" rtl="0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32966"/>
                <a:ext cx="10515600" cy="4643998"/>
              </a:xfrm>
              <a:blipFill rotWithShape="0">
                <a:blip r:embed="rId2"/>
                <a:stretch>
                  <a:fillRect l="-1043" t="-2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6020184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err="1" smtClean="0"/>
              <a:t>Gliclazide</a:t>
            </a:r>
            <a:r>
              <a:rPr lang="en-US" dirty="0" smtClean="0"/>
              <a:t>  Ex/Slow  release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43199"/>
            <a:ext cx="10515600" cy="3433763"/>
          </a:xfrm>
        </p:spPr>
        <p:txBody>
          <a:bodyPr/>
          <a:lstStyle/>
          <a:p>
            <a:pPr algn="l" rtl="0"/>
            <a:r>
              <a:rPr lang="en-US" dirty="0" err="1" smtClean="0"/>
              <a:t>Diabezide</a:t>
            </a:r>
            <a:r>
              <a:rPr lang="en-US" dirty="0" smtClean="0"/>
              <a:t> 30,60</a:t>
            </a:r>
          </a:p>
          <a:p>
            <a:pPr algn="l" rtl="0"/>
            <a:r>
              <a:rPr lang="en-US" dirty="0" err="1" smtClean="0"/>
              <a:t>Zidamod</a:t>
            </a:r>
            <a:r>
              <a:rPr lang="en-US" dirty="0" smtClean="0"/>
              <a:t> 30</a:t>
            </a:r>
          </a:p>
          <a:p>
            <a:pPr algn="l" rtl="0"/>
            <a:r>
              <a:rPr lang="en-US" dirty="0" err="1" smtClean="0"/>
              <a:t>Diamicrone</a:t>
            </a:r>
            <a:r>
              <a:rPr lang="en-US" dirty="0" smtClean="0"/>
              <a:t> 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76616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Insulin </a:t>
            </a:r>
            <a:r>
              <a:rPr lang="en-US" dirty="0" err="1">
                <a:solidFill>
                  <a:srgbClr val="FF0000"/>
                </a:solidFill>
              </a:rPr>
              <a:t>secretagogues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Nonsulfonylurea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	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pPr algn="l" rtl="0"/>
            <a:r>
              <a:rPr lang="en-US" dirty="0" err="1" smtClean="0">
                <a:solidFill>
                  <a:schemeClr val="accent1"/>
                </a:solidFill>
              </a:rPr>
              <a:t>Mitiglinide</a:t>
            </a:r>
            <a:r>
              <a:rPr lang="en-US" dirty="0" smtClean="0">
                <a:solidFill>
                  <a:schemeClr val="accent1"/>
                </a:solidFill>
              </a:rPr>
              <a:t>: </a:t>
            </a:r>
            <a:r>
              <a:rPr lang="en-US" dirty="0" err="1">
                <a:solidFill>
                  <a:schemeClr val="accent1"/>
                </a:solidFill>
              </a:rPr>
              <a:t>nateglinide</a:t>
            </a:r>
            <a:r>
              <a:rPr lang="en-US" dirty="0" smtClean="0">
                <a:solidFill>
                  <a:schemeClr val="accent1"/>
                </a:solidFill>
              </a:rPr>
              <a:t>,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chemeClr val="accent1"/>
                </a:solidFill>
              </a:rPr>
              <a:t> </a:t>
            </a:r>
          </a:p>
          <a:p>
            <a:pPr algn="l" rtl="0"/>
            <a:r>
              <a:rPr lang="en-US" dirty="0" err="1" smtClean="0">
                <a:solidFill>
                  <a:schemeClr val="accent1"/>
                </a:solidFill>
              </a:rPr>
              <a:t>Repaglinide</a:t>
            </a:r>
            <a:r>
              <a:rPr lang="en-US" dirty="0" smtClean="0">
                <a:solidFill>
                  <a:schemeClr val="accent1"/>
                </a:solidFill>
              </a:rPr>
              <a:t> (</a:t>
            </a:r>
            <a:r>
              <a:rPr lang="en-US" dirty="0" err="1" smtClean="0">
                <a:solidFill>
                  <a:schemeClr val="accent1"/>
                </a:solidFill>
              </a:rPr>
              <a:t>Novonorm</a:t>
            </a:r>
            <a:r>
              <a:rPr lang="en-US" dirty="0" smtClean="0">
                <a:solidFill>
                  <a:schemeClr val="accent1"/>
                </a:solidFill>
              </a:rPr>
              <a:t>, </a:t>
            </a:r>
            <a:r>
              <a:rPr lang="en-US" dirty="0" err="1" smtClean="0">
                <a:solidFill>
                  <a:schemeClr val="accent1"/>
                </a:solidFill>
              </a:rPr>
              <a:t>Newbet</a:t>
            </a:r>
            <a:r>
              <a:rPr lang="en-US" dirty="0" smtClean="0">
                <a:solidFill>
                  <a:schemeClr val="accent1"/>
                </a:solidFill>
              </a:rPr>
              <a:t>) 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DO NOT USE WITH SU</a:t>
            </a:r>
            <a:r>
              <a:rPr lang="en-US" dirty="0"/>
              <a:t>	</a:t>
            </a:r>
            <a:endParaRPr lang="en-US" dirty="0" smtClean="0"/>
          </a:p>
          <a:p>
            <a:pPr algn="l" rtl="0"/>
            <a:endParaRPr lang="en-US" dirty="0"/>
          </a:p>
          <a:p>
            <a:pPr algn="l" rtl="0"/>
            <a:r>
              <a:rPr lang="en-US" dirty="0"/>
              <a:t>Short onset of action</a:t>
            </a:r>
            <a:r>
              <a:rPr lang="en-US" dirty="0" smtClean="0"/>
              <a:t>,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/>
              <a:t>lower postprandial glucose </a:t>
            </a:r>
            <a:endParaRPr lang="en-US" dirty="0" smtClean="0"/>
          </a:p>
          <a:p>
            <a:pPr algn="l" rtl="0"/>
            <a:r>
              <a:rPr lang="en-US" dirty="0" smtClean="0"/>
              <a:t>Hypoglycemia </a:t>
            </a:r>
            <a:r>
              <a:rPr lang="en-US" dirty="0"/>
              <a:t>	</a:t>
            </a:r>
            <a:endParaRPr lang="en-US" dirty="0" smtClean="0"/>
          </a:p>
          <a:p>
            <a:pPr algn="l" rtl="0"/>
            <a:r>
              <a:rPr lang="en-US" dirty="0" smtClean="0"/>
              <a:t>Can use in </a:t>
            </a:r>
            <a:r>
              <a:rPr lang="en-US" u="sng" dirty="0" smtClean="0"/>
              <a:t>Renal failure</a:t>
            </a:r>
            <a:r>
              <a:rPr lang="en-US" dirty="0"/>
              <a:t>	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0700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   Sodium-glucose </a:t>
            </a:r>
            <a:r>
              <a:rPr lang="en-US" sz="4000" b="1" dirty="0">
                <a:solidFill>
                  <a:srgbClr val="FF0000"/>
                </a:solidFill>
              </a:rPr>
              <a:t>co transporter 2 inhibitors	</a:t>
            </a:r>
            <a:br>
              <a:rPr lang="en-US" sz="4000" b="1" dirty="0">
                <a:solidFill>
                  <a:srgbClr val="FF0000"/>
                </a:solidFill>
              </a:rPr>
            </a:b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7030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9829"/>
            <a:ext cx="10515600" cy="837127"/>
          </a:xfrm>
        </p:spPr>
        <p:txBody>
          <a:bodyPr>
            <a:normAutofit/>
          </a:bodyPr>
          <a:lstStyle/>
          <a:p>
            <a:r>
              <a:rPr lang="en-US" sz="2800" b="1" dirty="0"/>
              <a:t>Renal glucose re-absorption in patients with </a:t>
            </a:r>
            <a:r>
              <a:rPr lang="en-US" sz="2800" b="1" dirty="0" smtClean="0"/>
              <a:t>diabetes</a:t>
            </a:r>
            <a:endParaRPr lang="en-US" sz="2800" b="1" dirty="0"/>
          </a:p>
        </p:txBody>
      </p:sp>
      <p:pic>
        <p:nvPicPr>
          <p:cNvPr id="4" name="Picture 41" descr="Larg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0088" y="3077544"/>
            <a:ext cx="1370717" cy="2586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Glucos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5211" y="2071596"/>
            <a:ext cx="6867028" cy="432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Glucose.png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47728" t="-1" r="13686" b="-901"/>
          <a:stretch/>
        </p:blipFill>
        <p:spPr bwMode="auto">
          <a:xfrm>
            <a:off x="5672666" y="2071595"/>
            <a:ext cx="2649699" cy="436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Glucose.png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27137" t="-1" r="52438" b="-901"/>
          <a:stretch/>
        </p:blipFill>
        <p:spPr bwMode="auto">
          <a:xfrm>
            <a:off x="4258738" y="2071595"/>
            <a:ext cx="1402596" cy="436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Glucose.png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72862" b="72662"/>
          <a:stretch/>
        </p:blipFill>
        <p:spPr bwMode="auto">
          <a:xfrm>
            <a:off x="2395211" y="2071596"/>
            <a:ext cx="1863532" cy="118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Glucose.png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86504" t="-1" r="-1907" b="-901"/>
          <a:stretch/>
        </p:blipFill>
        <p:spPr bwMode="auto">
          <a:xfrm>
            <a:off x="8335443" y="2071595"/>
            <a:ext cx="1057708" cy="436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8" descr="Blood Tube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800787">
            <a:off x="1636800" y="1908004"/>
            <a:ext cx="1293448" cy="98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Hexagon 10"/>
          <p:cNvSpPr/>
          <p:nvPr/>
        </p:nvSpPr>
        <p:spPr>
          <a:xfrm>
            <a:off x="1599187" y="2259083"/>
            <a:ext cx="174700" cy="114356"/>
          </a:xfrm>
          <a:prstGeom prst="hexagon">
            <a:avLst/>
          </a:prstGeom>
          <a:solidFill>
            <a:srgbClr val="0590D5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anchor="ctr"/>
          <a:lstStyle/>
          <a:p>
            <a:pPr algn="l" defTabSz="914053" rtl="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sz="1100" dirty="0">
              <a:solidFill>
                <a:srgbClr val="4D4D4F"/>
              </a:solidFill>
              <a:cs typeface="Arial" pitchFamily="34" charset="0"/>
            </a:endParaRPr>
          </a:p>
        </p:txBody>
      </p:sp>
      <p:sp>
        <p:nvSpPr>
          <p:cNvPr id="12" name="Hexagon 11"/>
          <p:cNvSpPr/>
          <p:nvPr/>
        </p:nvSpPr>
        <p:spPr>
          <a:xfrm>
            <a:off x="1703327" y="2359985"/>
            <a:ext cx="178057" cy="110992"/>
          </a:xfrm>
          <a:prstGeom prst="hexagon">
            <a:avLst/>
          </a:prstGeom>
          <a:solidFill>
            <a:srgbClr val="0590D5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anchor="ctr"/>
          <a:lstStyle/>
          <a:p>
            <a:pPr algn="l" defTabSz="914053" rtl="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sz="1100" dirty="0">
              <a:solidFill>
                <a:srgbClr val="4D4D4F"/>
              </a:solidFill>
              <a:cs typeface="Arial" pitchFamily="34" charset="0"/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2959827" y="2215359"/>
            <a:ext cx="174700" cy="114356"/>
          </a:xfrm>
          <a:prstGeom prst="hexagon">
            <a:avLst/>
          </a:prstGeom>
          <a:solidFill>
            <a:srgbClr val="0590D5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anchor="ctr"/>
          <a:lstStyle/>
          <a:p>
            <a:pPr algn="l" defTabSz="914053" rtl="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sz="1100" dirty="0">
              <a:solidFill>
                <a:srgbClr val="4D4D4F"/>
              </a:solidFill>
              <a:cs typeface="Arial" pitchFamily="34" charset="0"/>
            </a:endParaRPr>
          </a:p>
        </p:txBody>
      </p:sp>
      <p:sp>
        <p:nvSpPr>
          <p:cNvPr id="14" name="Hexagon 13"/>
          <p:cNvSpPr/>
          <p:nvPr/>
        </p:nvSpPr>
        <p:spPr>
          <a:xfrm>
            <a:off x="2979983" y="2585335"/>
            <a:ext cx="174700" cy="114356"/>
          </a:xfrm>
          <a:prstGeom prst="hexagon">
            <a:avLst/>
          </a:prstGeom>
          <a:solidFill>
            <a:srgbClr val="0590D5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anchor="ctr"/>
          <a:lstStyle/>
          <a:p>
            <a:pPr algn="l" defTabSz="914053" rtl="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sz="1100" dirty="0">
              <a:solidFill>
                <a:srgbClr val="4D4D4F"/>
              </a:solidFill>
              <a:cs typeface="Arial" pitchFamily="34" charset="0"/>
            </a:endParaRPr>
          </a:p>
        </p:txBody>
      </p:sp>
      <p:sp>
        <p:nvSpPr>
          <p:cNvPr id="15" name="Hexagon 14"/>
          <p:cNvSpPr/>
          <p:nvPr/>
        </p:nvSpPr>
        <p:spPr>
          <a:xfrm>
            <a:off x="3154670" y="2373439"/>
            <a:ext cx="174700" cy="114356"/>
          </a:xfrm>
          <a:prstGeom prst="hexagon">
            <a:avLst/>
          </a:prstGeom>
          <a:solidFill>
            <a:srgbClr val="0590D5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anchor="ctr"/>
          <a:lstStyle/>
          <a:p>
            <a:pPr algn="l" defTabSz="914053" rtl="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sz="1100" dirty="0">
              <a:solidFill>
                <a:srgbClr val="4D4D4F"/>
              </a:solidFill>
              <a:cs typeface="Arial" pitchFamily="34" charset="0"/>
            </a:endParaRPr>
          </a:p>
        </p:txBody>
      </p:sp>
      <p:sp>
        <p:nvSpPr>
          <p:cNvPr id="16" name="Hexagon 15"/>
          <p:cNvSpPr/>
          <p:nvPr/>
        </p:nvSpPr>
        <p:spPr>
          <a:xfrm>
            <a:off x="1968742" y="2497887"/>
            <a:ext cx="174700" cy="114356"/>
          </a:xfrm>
          <a:prstGeom prst="hexagon">
            <a:avLst/>
          </a:prstGeom>
          <a:solidFill>
            <a:srgbClr val="0590D5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anchor="ctr"/>
          <a:lstStyle/>
          <a:p>
            <a:pPr algn="l" defTabSz="914053" rtl="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sz="1100" dirty="0">
              <a:solidFill>
                <a:srgbClr val="4D4D4F"/>
              </a:solidFill>
              <a:cs typeface="Arial" pitchFamily="34" charset="0"/>
            </a:endParaRPr>
          </a:p>
        </p:txBody>
      </p:sp>
      <p:sp>
        <p:nvSpPr>
          <p:cNvPr id="17" name="Hexagon 16"/>
          <p:cNvSpPr/>
          <p:nvPr/>
        </p:nvSpPr>
        <p:spPr>
          <a:xfrm>
            <a:off x="3023655" y="2376803"/>
            <a:ext cx="174700" cy="114356"/>
          </a:xfrm>
          <a:prstGeom prst="hexagon">
            <a:avLst/>
          </a:prstGeom>
          <a:solidFill>
            <a:srgbClr val="0590D5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anchor="ctr"/>
          <a:lstStyle/>
          <a:p>
            <a:pPr algn="l" defTabSz="914053" rtl="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sz="1100" dirty="0">
              <a:solidFill>
                <a:srgbClr val="4D4D4F"/>
              </a:solidFill>
              <a:cs typeface="Arial" pitchFamily="34" charset="0"/>
            </a:endParaRPr>
          </a:p>
        </p:txBody>
      </p:sp>
      <p:sp>
        <p:nvSpPr>
          <p:cNvPr id="18" name="Hexagon 17"/>
          <p:cNvSpPr/>
          <p:nvPr/>
        </p:nvSpPr>
        <p:spPr>
          <a:xfrm>
            <a:off x="2875835" y="2289355"/>
            <a:ext cx="174700" cy="114356"/>
          </a:xfrm>
          <a:prstGeom prst="hexagon">
            <a:avLst/>
          </a:prstGeom>
          <a:solidFill>
            <a:srgbClr val="0590D5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anchor="ctr"/>
          <a:lstStyle/>
          <a:p>
            <a:pPr algn="l" defTabSz="914053" rtl="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sz="1100" dirty="0">
              <a:solidFill>
                <a:srgbClr val="4D4D4F"/>
              </a:solidFill>
              <a:cs typeface="Arial" pitchFamily="34" charset="0"/>
            </a:endParaRPr>
          </a:p>
        </p:txBody>
      </p:sp>
      <p:sp>
        <p:nvSpPr>
          <p:cNvPr id="19" name="Hexagon 18"/>
          <p:cNvSpPr/>
          <p:nvPr/>
        </p:nvSpPr>
        <p:spPr>
          <a:xfrm>
            <a:off x="3079027" y="2441755"/>
            <a:ext cx="174700" cy="114356"/>
          </a:xfrm>
          <a:prstGeom prst="hexagon">
            <a:avLst/>
          </a:prstGeom>
          <a:solidFill>
            <a:srgbClr val="0590D5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anchor="ctr"/>
          <a:lstStyle/>
          <a:p>
            <a:pPr algn="l" defTabSz="914053" rtl="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sz="1100" dirty="0">
              <a:solidFill>
                <a:srgbClr val="4D4D4F"/>
              </a:solidFill>
              <a:cs typeface="Arial" pitchFamily="34" charset="0"/>
            </a:endParaRPr>
          </a:p>
        </p:txBody>
      </p:sp>
      <p:sp>
        <p:nvSpPr>
          <p:cNvPr id="20" name="Hexagon 19"/>
          <p:cNvSpPr/>
          <p:nvPr/>
        </p:nvSpPr>
        <p:spPr>
          <a:xfrm>
            <a:off x="3119679" y="2390019"/>
            <a:ext cx="174700" cy="114356"/>
          </a:xfrm>
          <a:prstGeom prst="hexagon">
            <a:avLst/>
          </a:prstGeom>
          <a:solidFill>
            <a:srgbClr val="0590D5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anchor="ctr"/>
          <a:lstStyle/>
          <a:p>
            <a:pPr algn="l" defTabSz="914053" rtl="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sz="1100" dirty="0">
              <a:solidFill>
                <a:srgbClr val="4D4D4F"/>
              </a:solidFill>
              <a:cs typeface="Arial" pitchFamily="34" charset="0"/>
            </a:endParaRPr>
          </a:p>
        </p:txBody>
      </p:sp>
      <p:sp>
        <p:nvSpPr>
          <p:cNvPr id="21" name="Hexagon 20"/>
          <p:cNvSpPr/>
          <p:nvPr/>
        </p:nvSpPr>
        <p:spPr>
          <a:xfrm>
            <a:off x="2825443" y="2511339"/>
            <a:ext cx="174700" cy="114356"/>
          </a:xfrm>
          <a:prstGeom prst="hexagon">
            <a:avLst/>
          </a:prstGeom>
          <a:solidFill>
            <a:srgbClr val="0590D5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anchor="ctr"/>
          <a:lstStyle/>
          <a:p>
            <a:pPr algn="l" defTabSz="914053" rtl="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sz="1100" dirty="0">
              <a:solidFill>
                <a:srgbClr val="4D4D4F"/>
              </a:solidFill>
              <a:cs typeface="Arial" pitchFamily="34" charset="0"/>
            </a:endParaRPr>
          </a:p>
        </p:txBody>
      </p:sp>
      <p:sp>
        <p:nvSpPr>
          <p:cNvPr id="22" name="Hexagon 21"/>
          <p:cNvSpPr/>
          <p:nvPr/>
        </p:nvSpPr>
        <p:spPr>
          <a:xfrm>
            <a:off x="2644019" y="2366712"/>
            <a:ext cx="174700" cy="110992"/>
          </a:xfrm>
          <a:prstGeom prst="hexagon">
            <a:avLst/>
          </a:prstGeom>
          <a:solidFill>
            <a:srgbClr val="0590D5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anchor="ctr"/>
          <a:lstStyle/>
          <a:p>
            <a:pPr algn="l" defTabSz="914053" rtl="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sz="1100" dirty="0">
              <a:solidFill>
                <a:srgbClr val="4D4D4F"/>
              </a:solidFill>
              <a:cs typeface="Arial" pitchFamily="34" charset="0"/>
            </a:endParaRPr>
          </a:p>
        </p:txBody>
      </p:sp>
      <p:sp>
        <p:nvSpPr>
          <p:cNvPr id="23" name="Hexagon 22"/>
          <p:cNvSpPr/>
          <p:nvPr/>
        </p:nvSpPr>
        <p:spPr>
          <a:xfrm>
            <a:off x="2831637" y="2383532"/>
            <a:ext cx="171339" cy="110995"/>
          </a:xfrm>
          <a:prstGeom prst="hexagon">
            <a:avLst/>
          </a:prstGeom>
          <a:solidFill>
            <a:srgbClr val="0590D5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anchor="ctr"/>
          <a:lstStyle/>
          <a:p>
            <a:pPr algn="l" defTabSz="914053" rtl="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sz="1100" dirty="0">
              <a:solidFill>
                <a:srgbClr val="4D4D4F"/>
              </a:solidFill>
              <a:cs typeface="Arial" pitchFamily="34" charset="0"/>
            </a:endParaRPr>
          </a:p>
        </p:txBody>
      </p:sp>
      <p:grpSp>
        <p:nvGrpSpPr>
          <p:cNvPr id="24" name="Group 63"/>
          <p:cNvGrpSpPr>
            <a:grpSpLocks/>
          </p:cNvGrpSpPr>
          <p:nvPr/>
        </p:nvGrpSpPr>
        <p:grpSpPr bwMode="auto">
          <a:xfrm>
            <a:off x="1238400" y="3224977"/>
            <a:ext cx="3234261" cy="2786859"/>
            <a:chOff x="1106141" y="2849809"/>
            <a:chExt cx="2426467" cy="2901452"/>
          </a:xfrm>
        </p:grpSpPr>
        <p:sp>
          <p:nvSpPr>
            <p:cNvPr id="25" name="Down Arrow 24"/>
            <p:cNvSpPr/>
            <p:nvPr/>
          </p:nvSpPr>
          <p:spPr>
            <a:xfrm rot="3074688">
              <a:off x="3173263" y="4010556"/>
              <a:ext cx="393543" cy="325146"/>
            </a:xfrm>
            <a:prstGeom prst="down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defTabSz="914053" rtl="0" fontAlgn="base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dirty="0">
                <a:solidFill>
                  <a:srgbClr val="4D4D4F"/>
                </a:solidFill>
                <a:cs typeface="Arial" pitchFamily="34" charset="0"/>
              </a:endParaRPr>
            </a:p>
          </p:txBody>
        </p:sp>
        <p:grpSp>
          <p:nvGrpSpPr>
            <p:cNvPr id="26" name="Group 44"/>
            <p:cNvGrpSpPr>
              <a:grpSpLocks/>
            </p:cNvGrpSpPr>
            <p:nvPr/>
          </p:nvGrpSpPr>
          <p:grpSpPr bwMode="auto">
            <a:xfrm>
              <a:off x="2168545" y="4666845"/>
              <a:ext cx="955675" cy="355585"/>
              <a:chOff x="3854405" y="4840984"/>
              <a:chExt cx="956330" cy="356100"/>
            </a:xfrm>
          </p:grpSpPr>
          <p:sp>
            <p:nvSpPr>
              <p:cNvPr id="37" name="Rounded Rectangle 36"/>
              <p:cNvSpPr/>
              <p:nvPr/>
            </p:nvSpPr>
            <p:spPr>
              <a:xfrm>
                <a:off x="3906924" y="4842852"/>
                <a:ext cx="812158" cy="354232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l" defTabSz="914053" rtl="0" fontAlgn="base">
                  <a:lnSpc>
                    <a:spcPct val="98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100" dirty="0">
                  <a:solidFill>
                    <a:srgbClr val="4D4D4F"/>
                  </a:solidFill>
                  <a:cs typeface="Arial" pitchFamily="34" charset="0"/>
                </a:endParaRPr>
              </a:p>
            </p:txBody>
          </p:sp>
          <p:sp>
            <p:nvSpPr>
              <p:cNvPr id="38" name="TextBox 14"/>
              <p:cNvSpPr txBox="1">
                <a:spLocks noChangeArrowheads="1"/>
              </p:cNvSpPr>
              <p:nvPr/>
            </p:nvSpPr>
            <p:spPr bwMode="auto">
              <a:xfrm>
                <a:off x="3854405" y="4840984"/>
                <a:ext cx="956330" cy="332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rtl="0" fontAlgn="base">
                  <a:lnSpc>
                    <a:spcPct val="98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500" dirty="0">
                    <a:solidFill>
                      <a:srgbClr val="4472C4">
                        <a:lumMod val="10000"/>
                      </a:srgbClr>
                    </a:solidFill>
                    <a:cs typeface="Arial" charset="0"/>
                  </a:rPr>
                  <a:t>SGLT</a:t>
                </a:r>
                <a:r>
                  <a:rPr lang="en-GB" sz="1500" baseline="-25000" dirty="0">
                    <a:solidFill>
                      <a:srgbClr val="4472C4">
                        <a:lumMod val="10000"/>
                      </a:srgbClr>
                    </a:solidFill>
                    <a:cs typeface="Arial" charset="0"/>
                  </a:rPr>
                  <a:t>1</a:t>
                </a:r>
              </a:p>
            </p:txBody>
          </p:sp>
        </p:grpSp>
        <p:grpSp>
          <p:nvGrpSpPr>
            <p:cNvPr id="27" name="Group 43"/>
            <p:cNvGrpSpPr>
              <a:grpSpLocks/>
            </p:cNvGrpSpPr>
            <p:nvPr/>
          </p:nvGrpSpPr>
          <p:grpSpPr bwMode="auto">
            <a:xfrm>
              <a:off x="1223524" y="2876694"/>
              <a:ext cx="1250950" cy="391998"/>
              <a:chOff x="3078316" y="2144463"/>
              <a:chExt cx="1252028" cy="392434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3187872" y="2144463"/>
                <a:ext cx="993933" cy="392434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l" defTabSz="914053" rtl="0" fontAlgn="base">
                  <a:lnSpc>
                    <a:spcPct val="98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100" dirty="0">
                  <a:solidFill>
                    <a:srgbClr val="4D4D4F"/>
                  </a:solidFill>
                  <a:cs typeface="Arial" pitchFamily="34" charset="0"/>
                </a:endParaRPr>
              </a:p>
            </p:txBody>
          </p:sp>
          <p:sp>
            <p:nvSpPr>
              <p:cNvPr id="36" name="TextBox 7"/>
              <p:cNvSpPr txBox="1">
                <a:spLocks noChangeArrowheads="1"/>
              </p:cNvSpPr>
              <p:nvPr/>
            </p:nvSpPr>
            <p:spPr bwMode="auto">
              <a:xfrm>
                <a:off x="3078316" y="2180081"/>
                <a:ext cx="1252028" cy="332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rtl="0" fontAlgn="base">
                  <a:lnSpc>
                    <a:spcPct val="98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500" dirty="0">
                    <a:solidFill>
                      <a:srgbClr val="4472C4">
                        <a:lumMod val="10000"/>
                      </a:srgbClr>
                    </a:solidFill>
                    <a:cs typeface="Arial" charset="0"/>
                  </a:rPr>
                  <a:t>SGLT</a:t>
                </a:r>
                <a:r>
                  <a:rPr lang="en-GB" sz="1500" baseline="-25000" dirty="0">
                    <a:solidFill>
                      <a:srgbClr val="4472C4">
                        <a:lumMod val="10000"/>
                      </a:srgbClr>
                    </a:solidFill>
                    <a:cs typeface="Arial" charset="0"/>
                  </a:rPr>
                  <a:t>2</a:t>
                </a:r>
              </a:p>
            </p:txBody>
          </p:sp>
        </p:grpSp>
        <p:grpSp>
          <p:nvGrpSpPr>
            <p:cNvPr id="28" name="Group 34"/>
            <p:cNvGrpSpPr>
              <a:grpSpLocks/>
            </p:cNvGrpSpPr>
            <p:nvPr/>
          </p:nvGrpSpPr>
          <p:grpSpPr bwMode="auto">
            <a:xfrm>
              <a:off x="2067822" y="5078587"/>
              <a:ext cx="1112837" cy="672674"/>
              <a:chOff x="2045738" y="4934783"/>
              <a:chExt cx="1114151" cy="672836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2077997" y="4934783"/>
                <a:ext cx="1044244" cy="672836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l" defTabSz="914053" rtl="0" fontAlgn="base">
                  <a:lnSpc>
                    <a:spcPct val="98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100" dirty="0">
                  <a:solidFill>
                    <a:srgbClr val="4D4D4F"/>
                  </a:solidFill>
                  <a:cs typeface="Arial" pitchFamily="34" charset="0"/>
                </a:endParaRPr>
              </a:p>
            </p:txBody>
          </p:sp>
          <p:sp>
            <p:nvSpPr>
              <p:cNvPr id="34" name="TextBox 18"/>
              <p:cNvSpPr txBox="1">
                <a:spLocks noChangeArrowheads="1"/>
              </p:cNvSpPr>
              <p:nvPr/>
            </p:nvSpPr>
            <p:spPr bwMode="auto">
              <a:xfrm>
                <a:off x="2045738" y="5080658"/>
                <a:ext cx="1114151" cy="3474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rtl="0" fontAlgn="base">
                  <a:lnSpc>
                    <a:spcPct val="98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600" dirty="0">
                    <a:solidFill>
                      <a:srgbClr val="4472C4">
                        <a:lumMod val="10000"/>
                      </a:srgbClr>
                    </a:solidFill>
                    <a:cs typeface="Arial" charset="0"/>
                  </a:rPr>
                  <a:t>~ 10%</a:t>
                </a:r>
              </a:p>
            </p:txBody>
          </p:sp>
        </p:grpSp>
        <p:sp>
          <p:nvSpPr>
            <p:cNvPr id="29" name="Down Arrow 28"/>
            <p:cNvSpPr/>
            <p:nvPr/>
          </p:nvSpPr>
          <p:spPr>
            <a:xfrm rot="3074688">
              <a:off x="2504185" y="2931088"/>
              <a:ext cx="1011968" cy="849409"/>
            </a:xfrm>
            <a:prstGeom prst="downArrow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defTabSz="914053" rtl="0" fontAlgn="base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dirty="0">
                <a:solidFill>
                  <a:srgbClr val="4D4D4F"/>
                </a:solidFill>
                <a:cs typeface="Arial" pitchFamily="34" charset="0"/>
              </a:endParaRPr>
            </a:p>
          </p:txBody>
        </p:sp>
        <p:grpSp>
          <p:nvGrpSpPr>
            <p:cNvPr id="30" name="Group 28"/>
            <p:cNvGrpSpPr>
              <a:grpSpLocks/>
            </p:cNvGrpSpPr>
            <p:nvPr/>
          </p:nvGrpSpPr>
          <p:grpSpPr bwMode="auto">
            <a:xfrm>
              <a:off x="1106141" y="3338536"/>
              <a:ext cx="1456852" cy="1049372"/>
              <a:chOff x="1116858" y="3127758"/>
              <a:chExt cx="1457605" cy="1049820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1116858" y="3127758"/>
                <a:ext cx="1457605" cy="104982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l" defTabSz="914053" rtl="0" fontAlgn="base">
                  <a:lnSpc>
                    <a:spcPct val="98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100" dirty="0">
                  <a:solidFill>
                    <a:srgbClr val="4D4D4F"/>
                  </a:solidFill>
                  <a:cs typeface="Arial" pitchFamily="34" charset="0"/>
                </a:endParaRPr>
              </a:p>
            </p:txBody>
          </p:sp>
          <p:sp>
            <p:nvSpPr>
              <p:cNvPr id="32" name="TextBox 19"/>
              <p:cNvSpPr txBox="1">
                <a:spLocks noChangeArrowheads="1"/>
              </p:cNvSpPr>
              <p:nvPr/>
            </p:nvSpPr>
            <p:spPr bwMode="auto">
              <a:xfrm>
                <a:off x="1276903" y="3470119"/>
                <a:ext cx="1114150" cy="3474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rtl="0" fontAlgn="base">
                  <a:lnSpc>
                    <a:spcPct val="98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600" dirty="0">
                    <a:solidFill>
                      <a:srgbClr val="4472C4">
                        <a:lumMod val="10000"/>
                      </a:srgbClr>
                    </a:solidFill>
                    <a:cs typeface="Arial" charset="0"/>
                  </a:rPr>
                  <a:t>~ 90%</a:t>
                </a:r>
              </a:p>
            </p:txBody>
          </p:sp>
        </p:grpSp>
      </p:grpSp>
      <p:grpSp>
        <p:nvGrpSpPr>
          <p:cNvPr id="39" name="Group 13"/>
          <p:cNvGrpSpPr>
            <a:grpSpLocks/>
          </p:cNvGrpSpPr>
          <p:nvPr/>
        </p:nvGrpSpPr>
        <p:grpSpPr bwMode="auto">
          <a:xfrm>
            <a:off x="9452649" y="3357797"/>
            <a:ext cx="2524492" cy="2428406"/>
            <a:chOff x="4213225" y="1238794"/>
            <a:chExt cx="4745038" cy="1487216"/>
          </a:xfrm>
        </p:grpSpPr>
        <p:sp>
          <p:nvSpPr>
            <p:cNvPr id="40" name="Rounded Rectangle 39"/>
            <p:cNvSpPr/>
            <p:nvPr/>
          </p:nvSpPr>
          <p:spPr bwMode="auto">
            <a:xfrm>
              <a:off x="4213225" y="1238794"/>
              <a:ext cx="4745038" cy="148721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defTabSz="914053" rtl="0" fontAlgn="base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500" dirty="0">
                <a:solidFill>
                  <a:srgbClr val="4D4D4F"/>
                </a:solidFill>
                <a:cs typeface="Arial" pitchFamily="34" charset="0"/>
              </a:endParaRPr>
            </a:p>
          </p:txBody>
        </p:sp>
        <p:sp>
          <p:nvSpPr>
            <p:cNvPr id="41" name="TextBox 68"/>
            <p:cNvSpPr txBox="1">
              <a:spLocks noChangeArrowheads="1"/>
            </p:cNvSpPr>
            <p:nvPr/>
          </p:nvSpPr>
          <p:spPr bwMode="auto">
            <a:xfrm>
              <a:off x="4312319" y="1344044"/>
              <a:ext cx="4611793" cy="1312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 rtl="0" fontAlgn="base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sz="1700" dirty="0">
                  <a:solidFill>
                    <a:srgbClr val="4472C4">
                      <a:lumMod val="10000"/>
                    </a:srgbClr>
                  </a:solidFill>
                  <a:cs typeface="Arial" charset="0"/>
                </a:rPr>
                <a:t>When blood glucose increases above the renal threshold </a:t>
              </a:r>
              <a:br>
                <a:rPr lang="en-GB" sz="1700" dirty="0">
                  <a:solidFill>
                    <a:srgbClr val="4472C4">
                      <a:lumMod val="10000"/>
                    </a:srgbClr>
                  </a:solidFill>
                  <a:cs typeface="Arial" charset="0"/>
                </a:rPr>
              </a:br>
              <a:r>
                <a:rPr lang="en-GB" sz="1600" i="1" dirty="0">
                  <a:solidFill>
                    <a:srgbClr val="4472C4">
                      <a:lumMod val="10000"/>
                    </a:srgbClr>
                  </a:solidFill>
                  <a:cs typeface="Arial" charset="0"/>
                </a:rPr>
                <a:t>(~ 180 mg/dL), </a:t>
              </a:r>
              <a:r>
                <a:rPr lang="en-GB" sz="1700" dirty="0">
                  <a:solidFill>
                    <a:srgbClr val="4472C4">
                      <a:lumMod val="10000"/>
                    </a:srgbClr>
                  </a:solidFill>
                  <a:cs typeface="Arial" charset="0"/>
                </a:rPr>
                <a:t>the capacity of the transporters is exceeded, resulting in urinary glucose excretion¹</a:t>
              </a:r>
            </a:p>
          </p:txBody>
        </p:sp>
      </p:grpSp>
      <p:sp>
        <p:nvSpPr>
          <p:cNvPr id="42" name="Hexagon 41"/>
          <p:cNvSpPr/>
          <p:nvPr/>
        </p:nvSpPr>
        <p:spPr>
          <a:xfrm>
            <a:off x="1004539" y="2161544"/>
            <a:ext cx="174700" cy="110995"/>
          </a:xfrm>
          <a:prstGeom prst="hexagon">
            <a:avLst/>
          </a:prstGeom>
          <a:solidFill>
            <a:srgbClr val="0590D5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anchor="ctr"/>
          <a:lstStyle/>
          <a:p>
            <a:pPr algn="l" defTabSz="914053" rtl="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sz="1100" dirty="0">
              <a:solidFill>
                <a:srgbClr val="4D4D4F"/>
              </a:solidFill>
              <a:cs typeface="Arial" pitchFamily="34" charset="0"/>
            </a:endParaRPr>
          </a:p>
        </p:txBody>
      </p:sp>
      <p:grpSp>
        <p:nvGrpSpPr>
          <p:cNvPr id="43" name="Group 47"/>
          <p:cNvGrpSpPr>
            <a:grpSpLocks/>
          </p:cNvGrpSpPr>
          <p:nvPr/>
        </p:nvGrpSpPr>
        <p:grpSpPr bwMode="auto">
          <a:xfrm>
            <a:off x="239352" y="1341294"/>
            <a:ext cx="2467093" cy="806627"/>
            <a:chOff x="1783124" y="935544"/>
            <a:chExt cx="1528120" cy="993953"/>
          </a:xfrm>
        </p:grpSpPr>
        <p:grpSp>
          <p:nvGrpSpPr>
            <p:cNvPr id="44" name="Group 46"/>
            <p:cNvGrpSpPr>
              <a:grpSpLocks/>
            </p:cNvGrpSpPr>
            <p:nvPr/>
          </p:nvGrpSpPr>
          <p:grpSpPr bwMode="auto">
            <a:xfrm>
              <a:off x="1783124" y="935544"/>
              <a:ext cx="1528120" cy="782841"/>
              <a:chOff x="1783124" y="896129"/>
              <a:chExt cx="1528120" cy="782841"/>
            </a:xfrm>
          </p:grpSpPr>
          <p:sp>
            <p:nvSpPr>
              <p:cNvPr id="46" name="Rounded Rectangle 45"/>
              <p:cNvSpPr/>
              <p:nvPr/>
            </p:nvSpPr>
            <p:spPr>
              <a:xfrm>
                <a:off x="1794066" y="946241"/>
                <a:ext cx="1517177" cy="70554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l" defTabSz="914053" rtl="0" fontAlgn="base">
                  <a:lnSpc>
                    <a:spcPct val="98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dirty="0">
                  <a:solidFill>
                    <a:srgbClr val="4D4D4F"/>
                  </a:solidFill>
                  <a:cs typeface="Arial" pitchFamily="34" charset="0"/>
                </a:endParaRPr>
              </a:p>
            </p:txBody>
          </p:sp>
          <p:sp>
            <p:nvSpPr>
              <p:cNvPr id="47" name="TextBox 4"/>
              <p:cNvSpPr txBox="1">
                <a:spLocks noChangeArrowheads="1"/>
              </p:cNvSpPr>
              <p:nvPr/>
            </p:nvSpPr>
            <p:spPr bwMode="auto">
              <a:xfrm>
                <a:off x="1783124" y="896129"/>
                <a:ext cx="1528120" cy="7828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 fontAlgn="base">
                  <a:lnSpc>
                    <a:spcPct val="98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dirty="0">
                    <a:solidFill>
                      <a:srgbClr val="4472C4">
                        <a:lumMod val="10000"/>
                      </a:srgbClr>
                    </a:solidFill>
                    <a:cs typeface="Arial" charset="0"/>
                  </a:rPr>
                  <a:t>Filtered glucose load &gt; 180¹ g/day</a:t>
                </a:r>
              </a:p>
            </p:txBody>
          </p:sp>
        </p:grpSp>
        <p:sp>
          <p:nvSpPr>
            <p:cNvPr id="45" name="Isosceles Triangle 44"/>
            <p:cNvSpPr/>
            <p:nvPr/>
          </p:nvSpPr>
          <p:spPr>
            <a:xfrm flipV="1">
              <a:off x="2450565" y="1718219"/>
              <a:ext cx="105861" cy="211278"/>
            </a:xfrm>
            <a:prstGeom prst="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defTabSz="914053" rtl="0" fontAlgn="base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900" dirty="0">
                <a:solidFill>
                  <a:srgbClr val="4D4D4F"/>
                </a:solidFill>
                <a:cs typeface="Arial" pitchFamily="34" charset="0"/>
              </a:endParaRPr>
            </a:p>
          </p:txBody>
        </p:sp>
      </p:grpSp>
      <p:sp>
        <p:nvSpPr>
          <p:cNvPr id="48" name="Text Placeholder 9"/>
          <p:cNvSpPr txBox="1">
            <a:spLocks/>
          </p:cNvSpPr>
          <p:nvPr/>
        </p:nvSpPr>
        <p:spPr>
          <a:xfrm>
            <a:off x="257017" y="6315881"/>
            <a:ext cx="12191999" cy="430157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 smtClean="0">
                <a:solidFill>
                  <a:prstClr val="black"/>
                </a:solidFill>
              </a:rPr>
              <a:t>1-Gerich </a:t>
            </a:r>
            <a:r>
              <a:rPr lang="en-US" sz="1200" dirty="0">
                <a:solidFill>
                  <a:prstClr val="black"/>
                </a:solidFill>
              </a:rPr>
              <a:t>JE. Role of the kidney in normal glucose homeostasis and in the </a:t>
            </a:r>
            <a:r>
              <a:rPr lang="en-US" sz="1200" dirty="0" err="1">
                <a:solidFill>
                  <a:prstClr val="black"/>
                </a:solidFill>
              </a:rPr>
              <a:t>hyperglycaemia</a:t>
            </a:r>
            <a:r>
              <a:rPr lang="en-US" sz="1200" dirty="0">
                <a:solidFill>
                  <a:prstClr val="black"/>
                </a:solidFill>
              </a:rPr>
              <a:t> of diabetes mellitus: therapeutic implications. Diabetic Medicine. 2010; 27(2</a:t>
            </a:r>
            <a:r>
              <a:rPr lang="en-US" sz="1200" dirty="0" smtClean="0">
                <a:solidFill>
                  <a:prstClr val="black"/>
                </a:solidFill>
              </a:rPr>
              <a:t>): 136-42</a:t>
            </a:r>
            <a:r>
              <a:rPr lang="en-US" sz="1200" dirty="0">
                <a:solidFill>
                  <a:prstClr val="black"/>
                </a:solidFill>
              </a:rPr>
              <a:t>.</a:t>
            </a:r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4A92-0B3F-420C-9DC1-A83C2D422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805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8" presetClass="entr" presetSubtype="9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1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9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6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6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5185E-6 L 0.03906 0.0375 L 0.14462 0.04954 L 0.20781 0.11065 L 0.22396 0.14166 L 0.26007 0.11065 L 0.27656 0.12731 L 0.29722 0.1331 L 0.3184 0.1118 L 0.31927 0.16088 L 0.28958 0.15717 L 0.25764 0.17963 " pathEditMode="relative" rAng="0" ptsTypes="AAAAAAAAAAAA">
                                      <p:cBhvr>
                                        <p:cTn id="59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55" y="8981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0.05816 0.02708 L 0.13663 0.04329 L 0.20417 0.09884 L 0.21719 0.12755 L 0.25538 0.09977 L 0.28733 0.12199 L 0.31215 0.10139 L 0.31007 0.1456 L 0.28055 0.14722 L 0.22483 0.17847 L 0.22309 0.20949 " pathEditMode="relative" rAng="0" ptsTypes="AAAAAAAAAAAA">
                                      <p:cBhvr>
                                        <p:cTn id="61" dur="3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8" y="10463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3.61111E-6 1.85185E-6 L 0.02777 0.05254 L 0.08107 0.11366 L 0.10139 0.11898 L 0.11527 0.14143 L 0.14149 0.11643 L 0.18055 0.14259 L 0.20625 0.11898 L 0.20382 0.16643 L 0.15191 0.17477 L 0.11527 0.21597 " pathEditMode="relative" rAng="0" ptsTypes="AAAAAAAAAAA">
                                      <p:cBhvr>
                                        <p:cTn id="63" dur="2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2" y="10787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2.5E-6 -3.33333E-6 L 0.05677 0.03426 L 0.09636 0.06088 L 0.10972 0.09445 L 0.14931 0.06459 L 0.18438 0.08704 L 0.20677 0.06736 L 0.20365 0.1169 L 0.16615 0.11436 L 0.13941 0.13195 " pathEditMode="relative" rAng="0" ptsTypes="AAAAAAAAAA">
                                      <p:cBhvr>
                                        <p:cTn id="65" dur="2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30" y="6597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889E-6 -4.81481E-6 L 0.0375 0.04746 L 0.08333 0.09746 L 0.09462 0.125 L 0.14028 0.09514 L 0.16423 0.12014 L 0.18385 0.09514 L 0.19618 0.1132 L 0.18733 0.14885 L 0.16024 0.14422 L 0.1342 0.15649 " pathEditMode="relative" rAng="0" ptsTypes="AAAAAAAAAAA">
                                      <p:cBhvr>
                                        <p:cTn id="67" dur="19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782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72222E-6 7.40741E-7 L 0.0375 0.05231 L 0.09584 0.09375 L 0.11164 0.11782 L 0.15053 0.09491 L 0.18178 0.12153 L 0.20139 0.09768 L 0.2033 0.14282 L 0.17223 0.14444 L 0.1408 0.16018 L 0.11494 0.21574 L 0.11337 0.23356 " pathEditMode="relative" rAng="0" ptsTypes="AAAAAAAAAAAA">
                                      <p:cBhvr>
                                        <p:cTn id="69" dur="2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56" y="11667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4.44444E-6 3.7037E-6 L 0.13142 0.14074 L 0.14652 0.11088 L 0.17309 0.12176 L 0.21458 0.1243 L 0.21215 0.16018 L 0.18298 0.1574 L 0.17378 0.1831 L 0.14774 0.18889 L 0.15277 0.3706 L 0.15798 0.56319 L 0.21319 0.58588 L 0.25972 0.54421 L 0.26111 0.22893 L 0.29652 0.19143 L 0.32673 0.21226 L 0.34218 0.13634 L 0.40798 0.12615 L 0.44305 0.15648 L 0.46111 0.09143 L 0.45486 0.02754 L 0.48402 0.02754 L 0.48715 0.2206 L 0.48298 0.31504 L 0.4934 0.59421 " pathEditMode="relative" rAng="0" ptsTypes="AAAAAAAAAAAAAAAAAAAAAAAAA">
                                      <p:cBhvr>
                                        <p:cTn id="71" dur="5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70" y="29699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1666 -0.02408 L 0.11476 0.11667 L 0.12986 0.0868 L 0.15643 0.09768 L 0.19792 0.10023 L 0.19549 0.13611 L 0.16632 0.13333 L 0.15712 0.15903 L 0.13108 0.16481 L 0.13611 0.34653 L 0.14132 0.53912 L 0.19653 0.5618 L 0.24306 0.52014 L 0.24445 0.20486 L 0.27986 0.16736 L 0.31007 0.18819 L 0.32552 0.11227 L 0.39132 0.10208 L 0.42639 0.13241 L 0.44445 0.06736 L 0.4382 0.00347 L 0.46736 0.00347 L 0.47049 0.19653 L 0.46632 0.29097 L 0.47674 0.57014 " pathEditMode="relative" rAng="0" ptsTypes="AAAAAAAAAAAAAAAAAAAAAAAAA">
                                      <p:cBhvr>
                                        <p:cTn id="73" dur="5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70" y="2969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1666 -0.02408 L 0.11476 0.11667 L 0.12986 0.0868 L 0.15643 0.09768 L 0.19792 0.10023 L 0.19549 0.13611 L 0.16632 0.13333 L 0.15712 0.15903 L 0.13108 0.16481 L 0.13611 0.34653 L 0.14132 0.53912 L 0.19653 0.5618 L 0.24306 0.52014 L 0.24445 0.20486 L 0.27986 0.16736 L 0.31007 0.18819 L 0.32552 0.11227 L 0.39132 0.10208 L 0.42639 0.13241 L 0.44445 0.06736 L 0.4382 0.00347 L 0.46736 0.00347 L 0.47049 0.19653 L 0.46632 0.29097 L 0.47674 0.57014 " pathEditMode="relative" rAng="0" ptsTypes="AAAAAAAAAAAAAAAAAAAAAAAAA">
                                      <p:cBhvr>
                                        <p:cTn id="75" dur="5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70" y="29699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11111E-6 -3.7037E-6 L 0.11146 0.07662 L 0.13038 0.10186 L 0.16285 0.07848 L 0.19635 0.09792 L 0.21389 0.075 L 0.21667 0.12732 L 0.19028 0.12616 L 0.14792 0.14514 L 0.13472 0.17732 L 0.13472 0.2051 " pathEditMode="relative" rAng="0" ptsTypes="AAAAAAAAAAA">
                                      <p:cBhvr>
                                        <p:cTn id="7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10255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66667E-6 2.59259E-6 L 0.12517 0.09953 L 0.13767 0.12639 L 0.17969 0.09514 L 0.20972 0.12014 L 0.23316 0.1 L 0.23524 0.13727 L 0.18281 0.15208 L 0.15191 0.18078 " pathEditMode="relative" rAng="0" ptsTypes="AAAAAAAAA">
                                      <p:cBhvr>
                                        <p:cTn id="79" dur="1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53" y="9028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3.05556E-6 -3.7037E-6 L 0.11059 0.0963 L 0.12726 0.12292 L 0.15539 0.09051 L 0.19254 0.11875 L 0.21806 0.0963 L 0.2165 0.14329 L 0.18455 0.14375 L 0.14688 0.16274 L 0.12934 0.21621 " pathEditMode="relative" rAng="0" ptsTypes="AAAAAAAAAA">
                                      <p:cBhvr>
                                        <p:cTn id="81" dur="19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3" y="1081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85185E-6 L 0.05816 0.02709 L 0.1059 0.01273 L 0.1802 0.0757 L 0.19375 0.10602 L 0.23385 0.07685 L 0.26545 0.10139 L 0.28906 0.08102 L 0.29062 0.11898 L 0.25937 0.12593 L 0.20486 0.16597 L 0.21649 0.26366 L 0.21475 0.35255 L 0.21389 0.4581 " pathEditMode="relative" rAng="0" ptsTypes="AAAAAAAAAAAAAA">
                                      <p:cBhvr>
                                        <p:cTn id="83" dur="4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31" y="22894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2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2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2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2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2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2" nodeType="withEffect">
                                  <p:stCondLst>
                                    <p:cond delay="3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2" nodeType="withEffect">
                                  <p:stCondLst>
                                    <p:cond delay="3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2" nodeType="withEffect">
                                  <p:stCondLst>
                                    <p:cond delay="7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2" nodeType="withEffect">
                                  <p:stCondLst>
                                    <p:cond delay="7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2" nodeType="withEffect">
                                  <p:stCondLst>
                                    <p:cond delay="7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2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0.03907 0.0375 L 0.14462 0.04953 L 0.21841 0.10162 L 0.26268 0.12777 L 0.27275 0.15486 L 0.30799 0.12777 L 0.27518 0.17615 " pathEditMode="relative" rAng="0" ptsTypes="AAAAAAAA">
                                      <p:cBhvr>
                                        <p:cTn id="133" dur="2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99" y="8796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2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42" grpId="0" animBg="1"/>
      <p:bldP spid="42" grpId="1" animBg="1"/>
      <p:bldP spid="42" grpId="2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347" y="-98293"/>
            <a:ext cx="10515600" cy="914400"/>
          </a:xfrm>
        </p:spPr>
        <p:txBody>
          <a:bodyPr>
            <a:normAutofit/>
          </a:bodyPr>
          <a:lstStyle/>
          <a:p>
            <a:r>
              <a:rPr lang="en-US" sz="2800" b="1" dirty="0"/>
              <a:t>Urinary glucose excretion via SGLT2 </a:t>
            </a:r>
            <a:r>
              <a:rPr lang="en-US" sz="2800" b="1" dirty="0" smtClean="0"/>
              <a:t>inhibition</a:t>
            </a:r>
            <a:endParaRPr lang="en-US" sz="2800" b="1" dirty="0"/>
          </a:p>
        </p:txBody>
      </p:sp>
      <p:pic>
        <p:nvPicPr>
          <p:cNvPr id="4" name="Picture 41" descr="Larg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2815" y="2407843"/>
            <a:ext cx="1370717" cy="2586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Glucos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7938" y="1401895"/>
            <a:ext cx="6867028" cy="432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Glucose.png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47728" t="-1" r="13686" b="-901"/>
          <a:stretch/>
        </p:blipFill>
        <p:spPr bwMode="auto">
          <a:xfrm>
            <a:off x="5595393" y="1401894"/>
            <a:ext cx="2649699" cy="436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Glucose.png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27137" t="-1" r="52438" b="-901"/>
          <a:stretch/>
        </p:blipFill>
        <p:spPr bwMode="auto">
          <a:xfrm>
            <a:off x="4181465" y="1401894"/>
            <a:ext cx="1402596" cy="436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Glucose.png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72862" b="72662"/>
          <a:stretch/>
        </p:blipFill>
        <p:spPr bwMode="auto">
          <a:xfrm>
            <a:off x="2317938" y="1401895"/>
            <a:ext cx="1863532" cy="118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Glucose.png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86504" t="-1" r="-1907" b="-901"/>
          <a:stretch/>
        </p:blipFill>
        <p:spPr bwMode="auto">
          <a:xfrm>
            <a:off x="8258170" y="1401894"/>
            <a:ext cx="1057708" cy="436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8" descr="Blood Tube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800787">
            <a:off x="1559544" y="1238296"/>
            <a:ext cx="1293447" cy="99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Hexagon 10"/>
          <p:cNvSpPr/>
          <p:nvPr/>
        </p:nvSpPr>
        <p:spPr>
          <a:xfrm>
            <a:off x="2566746" y="1671775"/>
            <a:ext cx="174700" cy="110995"/>
          </a:xfrm>
          <a:prstGeom prst="hexagon">
            <a:avLst/>
          </a:prstGeom>
          <a:solidFill>
            <a:srgbClr val="0590D5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anchor="ctr"/>
          <a:lstStyle/>
          <a:p>
            <a:pPr algn="l" defTabSz="914053" rtl="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sz="1100" dirty="0">
              <a:solidFill>
                <a:srgbClr val="4D4D4F"/>
              </a:solidFill>
              <a:cs typeface="Arial" pitchFamily="34" charset="0"/>
            </a:endParaRPr>
          </a:p>
        </p:txBody>
      </p:sp>
      <p:sp>
        <p:nvSpPr>
          <p:cNvPr id="12" name="Hexagon 11"/>
          <p:cNvSpPr/>
          <p:nvPr/>
        </p:nvSpPr>
        <p:spPr>
          <a:xfrm>
            <a:off x="2788488" y="1607874"/>
            <a:ext cx="178057" cy="114356"/>
          </a:xfrm>
          <a:prstGeom prst="hexagon">
            <a:avLst/>
          </a:prstGeom>
          <a:solidFill>
            <a:srgbClr val="0590D5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anchor="ctr"/>
          <a:lstStyle/>
          <a:p>
            <a:pPr algn="l" defTabSz="914053" rtl="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sz="1100" dirty="0">
              <a:solidFill>
                <a:srgbClr val="4D4D4F"/>
              </a:solidFill>
              <a:cs typeface="Arial" pitchFamily="34" charset="0"/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2946402" y="1719710"/>
            <a:ext cx="174700" cy="114356"/>
          </a:xfrm>
          <a:prstGeom prst="hexagon">
            <a:avLst/>
          </a:prstGeom>
          <a:solidFill>
            <a:srgbClr val="0590D5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anchor="ctr"/>
          <a:lstStyle/>
          <a:p>
            <a:pPr algn="l" defTabSz="914053" rtl="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sz="1100" dirty="0">
              <a:solidFill>
                <a:srgbClr val="4D4D4F"/>
              </a:solidFill>
              <a:cs typeface="Arial" pitchFamily="34" charset="0"/>
            </a:endParaRPr>
          </a:p>
        </p:txBody>
      </p:sp>
      <p:sp>
        <p:nvSpPr>
          <p:cNvPr id="14" name="Hexagon 13"/>
          <p:cNvSpPr/>
          <p:nvPr/>
        </p:nvSpPr>
        <p:spPr>
          <a:xfrm>
            <a:off x="3033730" y="1715502"/>
            <a:ext cx="174700" cy="114356"/>
          </a:xfrm>
          <a:prstGeom prst="hexagon">
            <a:avLst/>
          </a:prstGeom>
          <a:solidFill>
            <a:srgbClr val="0590D5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anchor="ctr"/>
          <a:lstStyle/>
          <a:p>
            <a:pPr algn="l" defTabSz="914053" rtl="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sz="1100" dirty="0">
              <a:solidFill>
                <a:srgbClr val="4D4D4F"/>
              </a:solidFill>
              <a:cs typeface="Arial" pitchFamily="34" charset="0"/>
            </a:endParaRPr>
          </a:p>
        </p:txBody>
      </p:sp>
      <p:sp>
        <p:nvSpPr>
          <p:cNvPr id="15" name="Hexagon 14"/>
          <p:cNvSpPr/>
          <p:nvPr/>
        </p:nvSpPr>
        <p:spPr>
          <a:xfrm>
            <a:off x="2506278" y="1940850"/>
            <a:ext cx="174700" cy="114356"/>
          </a:xfrm>
          <a:prstGeom prst="hexagon">
            <a:avLst/>
          </a:prstGeom>
          <a:solidFill>
            <a:srgbClr val="0590D5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anchor="ctr"/>
          <a:lstStyle/>
          <a:p>
            <a:pPr algn="l" defTabSz="914053" rtl="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sz="1100" dirty="0">
              <a:solidFill>
                <a:srgbClr val="4D4D4F"/>
              </a:solidFill>
              <a:cs typeface="Arial" pitchFamily="34" charset="0"/>
            </a:endParaRPr>
          </a:p>
        </p:txBody>
      </p:sp>
      <p:sp>
        <p:nvSpPr>
          <p:cNvPr id="16" name="Hexagon 15"/>
          <p:cNvSpPr/>
          <p:nvPr/>
        </p:nvSpPr>
        <p:spPr>
          <a:xfrm>
            <a:off x="2586906" y="1735682"/>
            <a:ext cx="174700" cy="114356"/>
          </a:xfrm>
          <a:prstGeom prst="hexagon">
            <a:avLst/>
          </a:prstGeom>
          <a:solidFill>
            <a:srgbClr val="0590D5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anchor="ctr"/>
          <a:lstStyle/>
          <a:p>
            <a:pPr algn="l" defTabSz="914053" rtl="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sz="1100" dirty="0">
              <a:solidFill>
                <a:srgbClr val="4D4D4F"/>
              </a:solidFill>
              <a:cs typeface="Arial" pitchFamily="34" charset="0"/>
            </a:endParaRPr>
          </a:p>
        </p:txBody>
      </p:sp>
      <p:grpSp>
        <p:nvGrpSpPr>
          <p:cNvPr id="17" name="Group 43"/>
          <p:cNvGrpSpPr>
            <a:grpSpLocks/>
          </p:cNvGrpSpPr>
          <p:nvPr/>
        </p:nvGrpSpPr>
        <p:grpSpPr bwMode="auto">
          <a:xfrm>
            <a:off x="1726836" y="3150094"/>
            <a:ext cx="1666363" cy="450700"/>
            <a:chOff x="3037927" y="2115188"/>
            <a:chExt cx="1252028" cy="453012"/>
          </a:xfrm>
        </p:grpSpPr>
        <p:sp>
          <p:nvSpPr>
            <p:cNvPr id="18" name="Rounded Rectangle 17"/>
            <p:cNvSpPr/>
            <p:nvPr/>
          </p:nvSpPr>
          <p:spPr>
            <a:xfrm>
              <a:off x="3161614" y="2115188"/>
              <a:ext cx="992031" cy="45301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defTabSz="914053" rtl="0" fontAlgn="base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dirty="0">
                <a:solidFill>
                  <a:srgbClr val="4D4D4F"/>
                </a:solidFill>
                <a:cs typeface="Arial" pitchFamily="34" charset="0"/>
              </a:endParaRPr>
            </a:p>
          </p:txBody>
        </p:sp>
        <p:sp>
          <p:nvSpPr>
            <p:cNvPr id="19" name="TextBox 7"/>
            <p:cNvSpPr txBox="1">
              <a:spLocks noChangeArrowheads="1"/>
            </p:cNvSpPr>
            <p:nvPr/>
          </p:nvSpPr>
          <p:spPr bwMode="auto">
            <a:xfrm>
              <a:off x="3037927" y="2174745"/>
              <a:ext cx="1252028" cy="320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 fontAlgn="base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sz="1500" dirty="0">
                  <a:solidFill>
                    <a:srgbClr val="4D4D4F"/>
                  </a:solidFill>
                  <a:cs typeface="Arial" charset="0"/>
                </a:rPr>
                <a:t>SGLT</a:t>
              </a:r>
              <a:r>
                <a:rPr lang="en-GB" sz="1500" baseline="-25000" dirty="0">
                  <a:solidFill>
                    <a:srgbClr val="4D4D4F"/>
                  </a:solidFill>
                  <a:cs typeface="Arial" charset="0"/>
                </a:rPr>
                <a:t>2</a:t>
              </a:r>
            </a:p>
          </p:txBody>
        </p:sp>
      </p:grpSp>
      <p:grpSp>
        <p:nvGrpSpPr>
          <p:cNvPr id="20" name="Group 35"/>
          <p:cNvGrpSpPr>
            <a:grpSpLocks/>
          </p:cNvGrpSpPr>
          <p:nvPr/>
        </p:nvGrpSpPr>
        <p:grpSpPr bwMode="auto">
          <a:xfrm>
            <a:off x="1735299" y="2674270"/>
            <a:ext cx="1632768" cy="929863"/>
            <a:chOff x="1246423" y="3271345"/>
            <a:chExt cx="1157818" cy="837275"/>
          </a:xfrm>
        </p:grpSpPr>
        <p:sp>
          <p:nvSpPr>
            <p:cNvPr id="21" name="Isosceles Triangle 20"/>
            <p:cNvSpPr/>
            <p:nvPr/>
          </p:nvSpPr>
          <p:spPr>
            <a:xfrm>
              <a:off x="1246423" y="3271345"/>
              <a:ext cx="1157818" cy="837275"/>
            </a:xfrm>
            <a:prstGeom prst="triangle">
              <a:avLst>
                <a:gd name="adj" fmla="val 49319"/>
              </a:avLst>
            </a:prstGeom>
            <a:solidFill>
              <a:srgbClr val="B000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defTabSz="914053" rtl="0" fontAlgn="base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600" dirty="0">
                <a:solidFill>
                  <a:srgbClr val="4D4D4F"/>
                </a:solidFill>
                <a:cs typeface="Arial" pitchFamily="34" charset="0"/>
              </a:endParaRPr>
            </a:p>
          </p:txBody>
        </p:sp>
        <p:sp>
          <p:nvSpPr>
            <p:cNvPr id="22" name="Rectangle 34"/>
            <p:cNvSpPr>
              <a:spLocks noChangeArrowheads="1"/>
            </p:cNvSpPr>
            <p:nvPr/>
          </p:nvSpPr>
          <p:spPr bwMode="auto">
            <a:xfrm>
              <a:off x="1507460" y="3627796"/>
              <a:ext cx="610641" cy="381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rtl="0" fontAlgn="base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sz="1100" b="1" dirty="0">
                  <a:solidFill>
                    <a:prstClr val="white"/>
                  </a:solidFill>
                  <a:cs typeface="Arial" charset="0"/>
                </a:rPr>
                <a:t>SGLT2</a:t>
              </a:r>
              <a:br>
                <a:rPr lang="en-GB" sz="1100" b="1" dirty="0">
                  <a:solidFill>
                    <a:prstClr val="white"/>
                  </a:solidFill>
                  <a:cs typeface="Arial" charset="0"/>
                </a:rPr>
              </a:br>
              <a:r>
                <a:rPr lang="en-GB" sz="1100" b="1" dirty="0">
                  <a:solidFill>
                    <a:prstClr val="white"/>
                  </a:solidFill>
                  <a:cs typeface="Arial" charset="0"/>
                </a:rPr>
                <a:t>inhibitor</a:t>
              </a:r>
            </a:p>
          </p:txBody>
        </p:sp>
      </p:grpSp>
      <p:sp>
        <p:nvSpPr>
          <p:cNvPr id="23" name="Down Arrow 22"/>
          <p:cNvSpPr/>
          <p:nvPr/>
        </p:nvSpPr>
        <p:spPr>
          <a:xfrm rot="3074688">
            <a:off x="3985964" y="3747345"/>
            <a:ext cx="373339" cy="436748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anchor="ctr"/>
          <a:lstStyle/>
          <a:p>
            <a:pPr algn="l" defTabSz="914053" rtl="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sz="1100" b="1" u="sng" dirty="0">
              <a:solidFill>
                <a:srgbClr val="4D4D4F"/>
              </a:solidFill>
              <a:cs typeface="Arial" pitchFamily="34" charset="0"/>
            </a:endParaRPr>
          </a:p>
        </p:txBody>
      </p:sp>
      <p:sp>
        <p:nvSpPr>
          <p:cNvPr id="24" name="Hexagon 23"/>
          <p:cNvSpPr/>
          <p:nvPr/>
        </p:nvSpPr>
        <p:spPr>
          <a:xfrm>
            <a:off x="1511829" y="1577602"/>
            <a:ext cx="174700" cy="114356"/>
          </a:xfrm>
          <a:prstGeom prst="hexagon">
            <a:avLst/>
          </a:prstGeom>
          <a:solidFill>
            <a:srgbClr val="0590D5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anchor="ctr"/>
          <a:lstStyle/>
          <a:p>
            <a:pPr algn="l" defTabSz="914053" rtl="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sz="1100" dirty="0">
              <a:solidFill>
                <a:srgbClr val="4D4D4F"/>
              </a:solidFill>
              <a:cs typeface="Arial" pitchFamily="34" charset="0"/>
            </a:endParaRPr>
          </a:p>
        </p:txBody>
      </p:sp>
      <p:sp>
        <p:nvSpPr>
          <p:cNvPr id="25" name="Hexagon 24"/>
          <p:cNvSpPr/>
          <p:nvPr/>
        </p:nvSpPr>
        <p:spPr>
          <a:xfrm>
            <a:off x="1619341" y="1678502"/>
            <a:ext cx="174700" cy="114356"/>
          </a:xfrm>
          <a:prstGeom prst="hexagon">
            <a:avLst/>
          </a:prstGeom>
          <a:solidFill>
            <a:srgbClr val="0590D5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anchor="ctr"/>
          <a:lstStyle/>
          <a:p>
            <a:pPr algn="l" defTabSz="914053" rtl="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sz="1100" dirty="0">
              <a:solidFill>
                <a:srgbClr val="4D4D4F"/>
              </a:solidFill>
              <a:cs typeface="Arial" pitchFamily="34" charset="0"/>
            </a:endParaRPr>
          </a:p>
        </p:txBody>
      </p:sp>
      <p:sp>
        <p:nvSpPr>
          <p:cNvPr id="26" name="Hexagon 25"/>
          <p:cNvSpPr/>
          <p:nvPr/>
        </p:nvSpPr>
        <p:spPr>
          <a:xfrm>
            <a:off x="1884739" y="1819767"/>
            <a:ext cx="171341" cy="110995"/>
          </a:xfrm>
          <a:prstGeom prst="hexagon">
            <a:avLst/>
          </a:prstGeom>
          <a:solidFill>
            <a:srgbClr val="0590D5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anchor="ctr"/>
          <a:lstStyle/>
          <a:p>
            <a:pPr algn="l" defTabSz="914053" rtl="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sz="1100" dirty="0">
              <a:solidFill>
                <a:srgbClr val="4D4D4F"/>
              </a:solidFill>
              <a:cs typeface="Arial" pitchFamily="34" charset="0"/>
            </a:endParaRPr>
          </a:p>
        </p:txBody>
      </p:sp>
      <p:grpSp>
        <p:nvGrpSpPr>
          <p:cNvPr id="27" name="Group 44"/>
          <p:cNvGrpSpPr>
            <a:grpSpLocks/>
          </p:cNvGrpSpPr>
          <p:nvPr/>
        </p:nvGrpSpPr>
        <p:grpSpPr bwMode="auto">
          <a:xfrm>
            <a:off x="2570107" y="4283652"/>
            <a:ext cx="1276649" cy="363681"/>
            <a:chOff x="3860034" y="4747746"/>
            <a:chExt cx="956330" cy="372007"/>
          </a:xfrm>
        </p:grpSpPr>
        <p:sp>
          <p:nvSpPr>
            <p:cNvPr id="28" name="Rounded Rectangle 27"/>
            <p:cNvSpPr/>
            <p:nvPr/>
          </p:nvSpPr>
          <p:spPr>
            <a:xfrm>
              <a:off x="3905334" y="4747746"/>
              <a:ext cx="815397" cy="37200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defTabSz="914053" rtl="0" fontAlgn="base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dirty="0">
                <a:solidFill>
                  <a:srgbClr val="4D4D4F"/>
                </a:solidFill>
                <a:cs typeface="Arial" pitchFamily="34" charset="0"/>
              </a:endParaRPr>
            </a:p>
          </p:txBody>
        </p:sp>
        <p:sp>
          <p:nvSpPr>
            <p:cNvPr id="29" name="TextBox 14"/>
            <p:cNvSpPr txBox="1">
              <a:spLocks noChangeArrowheads="1"/>
            </p:cNvSpPr>
            <p:nvPr/>
          </p:nvSpPr>
          <p:spPr bwMode="auto">
            <a:xfrm>
              <a:off x="3860034" y="4780614"/>
              <a:ext cx="956330" cy="325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 fontAlgn="base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sz="1500" dirty="0">
                  <a:solidFill>
                    <a:srgbClr val="4472C4">
                      <a:lumMod val="10000"/>
                    </a:srgbClr>
                  </a:solidFill>
                  <a:cs typeface="Arial" charset="0"/>
                </a:rPr>
                <a:t>SGLT</a:t>
              </a:r>
              <a:r>
                <a:rPr lang="en-GB" sz="1500" baseline="-25000" dirty="0">
                  <a:solidFill>
                    <a:srgbClr val="4472C4">
                      <a:lumMod val="10000"/>
                    </a:srgbClr>
                  </a:solidFill>
                  <a:cs typeface="Arial" charset="0"/>
                </a:rPr>
                <a:t>1</a:t>
              </a:r>
            </a:p>
          </p:txBody>
        </p:sp>
      </p:grpSp>
      <p:grpSp>
        <p:nvGrpSpPr>
          <p:cNvPr id="30" name="Group 13"/>
          <p:cNvGrpSpPr>
            <a:grpSpLocks/>
          </p:cNvGrpSpPr>
          <p:nvPr/>
        </p:nvGrpSpPr>
        <p:grpSpPr bwMode="auto">
          <a:xfrm>
            <a:off x="9359676" y="2748056"/>
            <a:ext cx="2447595" cy="2248525"/>
            <a:chOff x="4213225" y="1238794"/>
            <a:chExt cx="4745038" cy="1487216"/>
          </a:xfrm>
        </p:grpSpPr>
        <p:sp>
          <p:nvSpPr>
            <p:cNvPr id="31" name="Rounded Rectangle 30"/>
            <p:cNvSpPr/>
            <p:nvPr/>
          </p:nvSpPr>
          <p:spPr bwMode="auto">
            <a:xfrm>
              <a:off x="4213225" y="1238794"/>
              <a:ext cx="4745038" cy="148721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defTabSz="914053" rtl="0" fontAlgn="base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200" dirty="0">
                <a:solidFill>
                  <a:srgbClr val="4D4D4F"/>
                </a:solidFill>
                <a:cs typeface="Arial" pitchFamily="34" charset="0"/>
              </a:endParaRPr>
            </a:p>
          </p:txBody>
        </p:sp>
        <p:sp>
          <p:nvSpPr>
            <p:cNvPr id="32" name="TextBox 68"/>
            <p:cNvSpPr txBox="1">
              <a:spLocks noChangeArrowheads="1"/>
            </p:cNvSpPr>
            <p:nvPr/>
          </p:nvSpPr>
          <p:spPr bwMode="auto">
            <a:xfrm>
              <a:off x="4289420" y="1402486"/>
              <a:ext cx="4634690" cy="1138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rtl="0" fontAlgn="base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dirty="0">
                  <a:solidFill>
                    <a:srgbClr val="4472C4">
                      <a:lumMod val="10000"/>
                    </a:srgbClr>
                  </a:solidFill>
                  <a:cs typeface="Arial" charset="0"/>
                </a:rPr>
                <a:t>SGLT</a:t>
              </a:r>
              <a:r>
                <a:rPr lang="en-GB" baseline="-25000" dirty="0">
                  <a:solidFill>
                    <a:srgbClr val="4472C4">
                      <a:lumMod val="10000"/>
                    </a:srgbClr>
                  </a:solidFill>
                  <a:cs typeface="Arial" charset="0"/>
                </a:rPr>
                <a:t>2</a:t>
              </a:r>
              <a:r>
                <a:rPr lang="en-GB" dirty="0">
                  <a:solidFill>
                    <a:srgbClr val="4472C4">
                      <a:lumMod val="10000"/>
                    </a:srgbClr>
                  </a:solidFill>
                  <a:cs typeface="Arial" charset="0"/>
                </a:rPr>
                <a:t> inhibitors reduce glucose re-absorption </a:t>
              </a:r>
              <a:br>
                <a:rPr lang="en-GB" dirty="0">
                  <a:solidFill>
                    <a:srgbClr val="4472C4">
                      <a:lumMod val="10000"/>
                    </a:srgbClr>
                  </a:solidFill>
                  <a:cs typeface="Arial" charset="0"/>
                </a:rPr>
              </a:br>
              <a:r>
                <a:rPr lang="en-GB" dirty="0">
                  <a:solidFill>
                    <a:srgbClr val="4472C4">
                      <a:lumMod val="10000"/>
                    </a:srgbClr>
                  </a:solidFill>
                  <a:cs typeface="Arial" charset="0"/>
                </a:rPr>
                <a:t>in the proximal tubule, leading to urinary glucose excretion</a:t>
              </a:r>
              <a:r>
                <a:rPr lang="en-GB" dirty="0">
                  <a:solidFill>
                    <a:srgbClr val="4472C4">
                      <a:lumMod val="10000"/>
                    </a:srgbClr>
                  </a:solidFill>
                </a:rPr>
                <a:t>*</a:t>
              </a:r>
              <a:r>
                <a:rPr lang="en-GB" dirty="0">
                  <a:solidFill>
                    <a:srgbClr val="4472C4">
                      <a:lumMod val="10000"/>
                    </a:srgbClr>
                  </a:solidFill>
                  <a:cs typeface="Arial" charset="0"/>
                </a:rPr>
                <a:t> and osmotic diuresis¹</a:t>
              </a:r>
            </a:p>
          </p:txBody>
        </p:sp>
      </p:grpSp>
      <p:grpSp>
        <p:nvGrpSpPr>
          <p:cNvPr id="33" name="Group 47"/>
          <p:cNvGrpSpPr>
            <a:grpSpLocks/>
          </p:cNvGrpSpPr>
          <p:nvPr/>
        </p:nvGrpSpPr>
        <p:grpSpPr bwMode="auto">
          <a:xfrm>
            <a:off x="162079" y="687632"/>
            <a:ext cx="2467093" cy="806968"/>
            <a:chOff x="1783124" y="935124"/>
            <a:chExt cx="1528120" cy="994373"/>
          </a:xfrm>
        </p:grpSpPr>
        <p:grpSp>
          <p:nvGrpSpPr>
            <p:cNvPr id="34" name="Group 46"/>
            <p:cNvGrpSpPr>
              <a:grpSpLocks/>
            </p:cNvGrpSpPr>
            <p:nvPr/>
          </p:nvGrpSpPr>
          <p:grpSpPr bwMode="auto">
            <a:xfrm>
              <a:off x="1783124" y="935124"/>
              <a:ext cx="1528120" cy="782840"/>
              <a:chOff x="1783124" y="895709"/>
              <a:chExt cx="1528120" cy="782840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1794066" y="946241"/>
                <a:ext cx="1517177" cy="70554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l" defTabSz="914053" rtl="0" fontAlgn="base">
                  <a:lnSpc>
                    <a:spcPct val="98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dirty="0">
                  <a:solidFill>
                    <a:srgbClr val="4D4D4F"/>
                  </a:solidFill>
                  <a:cs typeface="Arial" pitchFamily="34" charset="0"/>
                </a:endParaRPr>
              </a:p>
            </p:txBody>
          </p:sp>
          <p:sp>
            <p:nvSpPr>
              <p:cNvPr id="37" name="TextBox 4"/>
              <p:cNvSpPr txBox="1">
                <a:spLocks noChangeArrowheads="1"/>
              </p:cNvSpPr>
              <p:nvPr/>
            </p:nvSpPr>
            <p:spPr bwMode="auto">
              <a:xfrm>
                <a:off x="1783124" y="895709"/>
                <a:ext cx="1528120" cy="782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 fontAlgn="base">
                  <a:lnSpc>
                    <a:spcPct val="98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dirty="0">
                    <a:solidFill>
                      <a:srgbClr val="4472C4">
                        <a:lumMod val="10000"/>
                      </a:srgbClr>
                    </a:solidFill>
                    <a:cs typeface="Arial" charset="0"/>
                  </a:rPr>
                  <a:t>Filtered glucose load </a:t>
                </a:r>
                <a:br>
                  <a:rPr lang="en-GB" dirty="0">
                    <a:solidFill>
                      <a:srgbClr val="4472C4">
                        <a:lumMod val="10000"/>
                      </a:srgbClr>
                    </a:solidFill>
                    <a:cs typeface="Arial" charset="0"/>
                  </a:rPr>
                </a:br>
                <a:r>
                  <a:rPr lang="en-GB" dirty="0">
                    <a:solidFill>
                      <a:srgbClr val="4472C4">
                        <a:lumMod val="10000"/>
                      </a:srgbClr>
                    </a:solidFill>
                    <a:cs typeface="Arial" charset="0"/>
                  </a:rPr>
                  <a:t>&gt; 180 g/day</a:t>
                </a:r>
              </a:p>
            </p:txBody>
          </p:sp>
        </p:grpSp>
        <p:sp>
          <p:nvSpPr>
            <p:cNvPr id="35" name="Isosceles Triangle 34"/>
            <p:cNvSpPr/>
            <p:nvPr/>
          </p:nvSpPr>
          <p:spPr>
            <a:xfrm flipV="1">
              <a:off x="2450565" y="1718219"/>
              <a:ext cx="105861" cy="211278"/>
            </a:xfrm>
            <a:prstGeom prst="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defTabSz="914053" rtl="0" fontAlgn="base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900" dirty="0">
                <a:solidFill>
                  <a:srgbClr val="4D4D4F"/>
                </a:solidFill>
                <a:cs typeface="Arial" pitchFamily="34" charset="0"/>
              </a:endParaRPr>
            </a:p>
          </p:txBody>
        </p:sp>
      </p:grpSp>
      <p:sp>
        <p:nvSpPr>
          <p:cNvPr id="38" name="Hexagon 37"/>
          <p:cNvSpPr/>
          <p:nvPr/>
        </p:nvSpPr>
        <p:spPr>
          <a:xfrm>
            <a:off x="2946402" y="1690050"/>
            <a:ext cx="174700" cy="114356"/>
          </a:xfrm>
          <a:prstGeom prst="hexagon">
            <a:avLst/>
          </a:prstGeom>
          <a:solidFill>
            <a:srgbClr val="0590D5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anchor="ctr"/>
          <a:lstStyle/>
          <a:p>
            <a:pPr algn="l" defTabSz="914053" rtl="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sz="1100" dirty="0">
              <a:solidFill>
                <a:srgbClr val="4D4D4F"/>
              </a:solidFill>
              <a:cs typeface="Arial" pitchFamily="34" charset="0"/>
            </a:endParaRPr>
          </a:p>
        </p:txBody>
      </p:sp>
      <p:sp>
        <p:nvSpPr>
          <p:cNvPr id="39" name="Hexagon 38"/>
          <p:cNvSpPr/>
          <p:nvPr/>
        </p:nvSpPr>
        <p:spPr>
          <a:xfrm>
            <a:off x="2946402" y="1762058"/>
            <a:ext cx="174700" cy="114356"/>
          </a:xfrm>
          <a:prstGeom prst="hexagon">
            <a:avLst/>
          </a:prstGeom>
          <a:solidFill>
            <a:srgbClr val="0590D5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anchor="ctr"/>
          <a:lstStyle/>
          <a:p>
            <a:pPr algn="l" defTabSz="914053" rtl="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sz="1100" dirty="0">
              <a:solidFill>
                <a:srgbClr val="4D4D4F"/>
              </a:solidFill>
              <a:cs typeface="Arial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9355180" y="5134105"/>
            <a:ext cx="2468880" cy="640080"/>
          </a:xfrm>
          <a:prstGeom prst="roundRect">
            <a:avLst/>
          </a:prstGeom>
          <a:solidFill>
            <a:srgbClr val="B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sz="1400" b="1" dirty="0">
                <a:solidFill>
                  <a:prstClr val="white"/>
                </a:solidFill>
              </a:rPr>
              <a:t>*Loss of ~ 80 g of glucose/day</a:t>
            </a:r>
            <a:endParaRPr lang="en-GB" sz="1400" b="1" i="1" dirty="0">
              <a:solidFill>
                <a:prstClr val="white"/>
              </a:solidFill>
            </a:endParaRPr>
          </a:p>
        </p:txBody>
      </p:sp>
      <p:sp>
        <p:nvSpPr>
          <p:cNvPr id="41" name="Text Placeholder 9"/>
          <p:cNvSpPr txBox="1">
            <a:spLocks/>
          </p:cNvSpPr>
          <p:nvPr/>
        </p:nvSpPr>
        <p:spPr>
          <a:xfrm>
            <a:off x="393347" y="6296479"/>
            <a:ext cx="12191999" cy="430157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prstClr val="black"/>
                </a:solidFill>
              </a:rPr>
              <a:t>1-Gerich JE. Role of the kidney in normal glucose homeostasis and in the </a:t>
            </a:r>
            <a:r>
              <a:rPr lang="en-US" sz="1200" dirty="0" err="1">
                <a:solidFill>
                  <a:prstClr val="black"/>
                </a:solidFill>
              </a:rPr>
              <a:t>hyperglycaemia</a:t>
            </a:r>
            <a:r>
              <a:rPr lang="en-US" sz="1200" dirty="0">
                <a:solidFill>
                  <a:prstClr val="black"/>
                </a:solidFill>
              </a:rPr>
              <a:t> of diabetes mellitus: therapeutic implications. Diabetic Medicine. 2010; 27(2):136-42.</a:t>
            </a:r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4A92-0B3F-420C-9DC1-A83C2D422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008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4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3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2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6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81481E-6 L 0.06093 -0.00047 L 0.10416 0.05162 L 0.13125 0.05856 L 0.14323 0.08958 L 0.1625 0.07337 L 0.18646 0.05972 L 0.21736 0.08263 L 0.23333 0.05925 L 0.23732 0.11041 L 0.20139 0.11087 L 0.15625 0.14097 L 0.15347 0.18356 L 0.15903 0.26041 L 0.16319 0.30671 L 0.16736 0.36967 " pathEditMode="relative" rAng="0" ptsTypes="AAAAAAAAAAAAAAAA">
                                      <p:cBhvr>
                                        <p:cTn id="51" dur="5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58" y="1844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4.07407E-6 L 0.08195 0.05649 L 0.09792 0.07987 L 0.12796 0.09491 L 0.13785 0.11991 L 0.15087 0.10764 L 0.17639 0.08912 L 0.20903 0.11366 L 0.22987 0.08959 L 0.23664 0.13102 L 0.22396 0.14445 L 0.19914 0.13912 L 0.19115 0.16366 L 0.16789 0.16528 L 0.16025 0.19723 L 0.15938 0.27014 L 0.15799 0.31459 L 0.1566 0.41366 " pathEditMode="relative" rAng="0" ptsTypes="AAAAAAAAAAAAAAAAAA">
                                      <p:cBhvr>
                                        <p:cTn id="53" dur="6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88" y="20671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66667E-6 -1.85185E-6 L 0.06528 0.04861 L 0.08559 0.08704 L 0.12639 0.10046 L 0.13767 0.13334 L 0.17639 0.09931 L 0.21076 0.12709 L 0.2368 0.10185 L 0.2316 0.15417 L 0.1993 0.1463 L 0.19444 0.17616 L 0.16962 0.17917 L 0.16215 0.21065 L 0.1717 0.51412 L 0.18038 0.54977 L 0.20382 0.56991 L 0.25069 0.56921 L 0.27413 0.54283 L 0.28316 0.49398 L 0.2809 0.21551 L 0.29531 0.20162 L 0.31128 0.17847 L 0.34531 0.20278 L 0.35087 0.18681 L 0.35538 0.12408 L 0.39288 0.12593 L 0.43316 0.11366 L 0.45625 0.14306 L 0.46962 0.12639 L 0.48246 0.02408 L 0.50208 0.03519 L 0.50382 0.21412 L 0.50712 0.58519 " pathEditMode="relative" rAng="0" ptsTypes="AAAAAAAAAAAAAAAAAAAAAAAAAAAAAAAAA">
                                      <p:cBhvr>
                                        <p:cTn id="55" dur="7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47" y="29259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1.11111E-6 -4.07407E-6 L 0.07847 0.09862 L 0.10886 0.11088 L 0.11892 0.13982 L 0.13438 0.12963 L 0.15399 0.10834 L 0.17309 0.12176 L 0.19132 0.13334 L 0.21458 0.12431 L 0.1809 0.16065 L 0.1724 0.18287 L 0.14445 0.19699 L 0.15174 0.27408 L 0.15243 0.48866 L 0.15695 0.54283 L 0.18195 0.57686 L 0.23403 0.57963 L 0.25972 0.54422 L 0.26441 0.50024 L 0.26042 0.22315 L 0.28958 0.1875 L 0.32361 0.21551 L 0.33316 0.19468 L 0.33368 0.1338 L 0.40972 0.12431 L 0.44306 0.15649 L 0.45799 0.09769 L 0.46042 0.04329 L 0.46962 0.02755 L 0.48281 0.05278 L 0.49219 0.2132 L 0.49462 0.59537 " pathEditMode="relative" rAng="0" ptsTypes="AAAAAAAAAAAAAAAAAAAAAAAAAAAAAAAA">
                                      <p:cBhvr>
                                        <p:cTn id="57" dur="8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22" y="29769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1481E-6 L 0.05764 0.08403 L 0.08645 0.09422 L 0.10208 0.12385 L 0.13246 0.08936 L 0.17534 0.11598 L 0.19652 0.09561 L 0.19409 0.13843 L 0.16093 0.14329 L 0.1552 0.16505 L 0.12343 0.18681 L 0.13489 0.522 L 0.16041 0.56088 L 0.18802 0.56713 L 0.22552 0.55255 L 0.24496 0.50232 L 0.24218 0.21181 L 0.27847 0.17107 L 0.30885 0.19769 L 0.31163 0.17894 L 0.31614 0.11551 L 0.35086 0.11875 L 0.38889 0.10741 L 0.42656 0.13403 L 0.44166 0.03079 L 0.45364 0.01204 L 0.46493 0.04028 L 0.46718 0.58936 " pathEditMode="relative" rAng="0" ptsTypes="AAAAAAAAAAAAAAAAAAAAAAAAAAAA">
                                      <p:cBhvr>
                                        <p:cTn id="59" dur="8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51" y="29468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61111E-6 -4.81481E-6 L 0.05764 0.08403 L 0.08645 0.09422 L 0.10208 0.12385 L 0.13246 0.08936 L 0.17534 0.11598 L 0.19652 0.09561 L 0.19409 0.13843 L 0.16093 0.14329 L 0.1552 0.16505 L 0.12343 0.18681 L 0.13489 0.522 L 0.16041 0.56088 L 0.18802 0.56713 L 0.22552 0.55255 L 0.24496 0.50232 L 0.24218 0.21181 L 0.27847 0.17107 L 0.30885 0.19769 L 0.31163 0.17894 L 0.31614 0.11551 L 0.35086 0.11875 L 0.38889 0.10741 L 0.42656 0.13403 L 0.44166 0.03079 L 0.45364 0.01204 L 0.46493 0.04028 L 0.46718 0.58936 " pathEditMode="relative" rAng="0" ptsTypes="AAAAAAAAAAAAAAAAAAAAAAAAAAAA">
                                      <p:cBhvr>
                                        <p:cTn id="61" dur="8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51" y="29468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3.61111E-6 -4.81481E-6 L 0.05764 0.08403 L 0.08645 0.09422 L 0.10208 0.12385 L 0.13246 0.08936 L 0.17534 0.11598 L 0.19652 0.09561 L 0.19409 0.13843 L 0.16093 0.14329 L 0.1552 0.16505 L 0.12343 0.18681 L 0.13489 0.522 L 0.16041 0.56088 L 0.18802 0.56713 L 0.22552 0.55255 L 0.24496 0.50232 L 0.24218 0.21181 L 0.27847 0.17107 L 0.30885 0.19769 L 0.31163 0.17894 L 0.31614 0.11551 L 0.35086 0.11875 L 0.38889 0.10741 L 0.42656 0.13403 L 0.44166 0.03079 L 0.45364 0.01204 L 0.46493 0.04028 L 0.46718 0.58936 " pathEditMode="relative" rAng="0" ptsTypes="AAAAAAAAAAAAAAAAAAAAAAAAAAAA">
                                      <p:cBhvr>
                                        <p:cTn id="63" dur="8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51" y="29468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61111E-6 -4.81481E-6 L 0.05764 0.08403 L 0.08645 0.09422 L 0.10208 0.12385 L 0.13246 0.08936 L 0.17534 0.11598 L 0.19652 0.09561 L 0.19409 0.13843 L 0.16093 0.14329 L 0.1552 0.16505 L 0.12343 0.18681 L 0.13489 0.522 L 0.16041 0.56088 L 0.18802 0.56713 L 0.22552 0.55255 L 0.24496 0.50232 L 0.24218 0.21181 L 0.27847 0.17107 L 0.30885 0.19769 L 0.31163 0.17894 L 0.31614 0.11551 L 0.35086 0.11875 L 0.38889 0.10741 L 0.42656 0.13403 L 0.44166 0.03079 L 0.45364 0.01204 L 0.46493 0.04028 L 0.46718 0.58936 " pathEditMode="relative" rAng="0" ptsTypes="AAAAAAAAAAAAAAAAAAAAAAAAAAAA">
                                      <p:cBhvr>
                                        <p:cTn id="65" dur="8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51" y="29468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.03906 0.0375 L 0.14462 0.04953 L 0.1849 0.10254 L 0.20781 0.11064 L 0.22569 0.14305 L 0.25573 0.10902 L 0.27656 0.12731 L 0.31528 0.10949 L 0.32413 0.13611 L 0.31406 0.16597 L 0.27049 0.16759 L 0.24965 0.18426 L 0.23142 0.21157 L 0.24462 0.28472 L 0.24323 0.40787 L 0.2467 0.45509 " pathEditMode="relative" rAng="0" ptsTypes="AAAAAAAAAAAAAAAAA">
                                      <p:cBhvr>
                                        <p:cTn id="76" dur="4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98" y="22755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05816 0.02708 L 0.13664 0.04329 L 0.1757 0.09051 L 0.20434 0.09838 L 0.21719 0.12755 L 0.25539 0.09977 L 0.3033 0.09676 L 0.31493 0.11435 L 0.30973 0.14583 L 0.27848 0.14792 L 0.26962 0.17037 L 0.24844 0.17361 L 0.22761 0.20903 L 0.23455 0.27662 L 0.23455 0.34792 L 0.23733 0.47014 " pathEditMode="relative" rAng="0" ptsTypes="AAAAAAAAAAAAAAAAA">
                                      <p:cBhvr>
                                        <p:cTn id="78" dur="4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7" y="23495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94444E-6 -1.11111E-6 L 0.05816 0.02708 L 0.1059 0.01273 L 0.15538 0.06644 L 0.18004 0.0757 L 0.19375 0.10787 L 0.2309 0.07384 L 0.25886 0.10208 L 0.28177 0.07639 L 0.29497 0.10857 L 0.28056 0.1331 L 0.25851 0.12662 L 0.24844 0.14954 L 0.21007 0.16505 L 0.20521 0.19352 L 0.21406 0.25602 L 0.21354 0.35347 L 0.21493 0.41829 " pathEditMode="relative" rAng="0" ptsTypes="AAAAAAAAAAAAAAAAAA">
                                      <p:cBhvr>
                                        <p:cTn id="80" dur="4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40" y="20903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2" nodeType="withEffect">
                                  <p:stCondLst>
                                    <p:cond delay="4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2" nodeType="withEffect">
                                  <p:stCondLst>
                                    <p:cond delay="3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2" nodeType="withEffect">
                                  <p:stCondLst>
                                    <p:cond delay="4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2" nodeType="withEffect">
                                  <p:stCondLst>
                                    <p:cond delay="4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6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8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23" grpId="0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38" grpId="0" animBg="1"/>
      <p:bldP spid="38" grpId="1" animBg="1"/>
      <p:bldP spid="39" grpId="0" animBg="1"/>
      <p:bldP spid="39" grpId="1" animBg="1"/>
      <p:bldP spid="4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en-US" dirty="0"/>
              <a:t/>
            </a:r>
            <a:br>
              <a:rPr lang="en-US" dirty="0"/>
            </a:br>
            <a:r>
              <a:rPr lang="en-US" dirty="0"/>
              <a:t>Sodium-glucose </a:t>
            </a:r>
            <a:r>
              <a:rPr lang="en-US" dirty="0" smtClean="0"/>
              <a:t>co transporter </a:t>
            </a:r>
            <a:r>
              <a:rPr lang="en-US" dirty="0"/>
              <a:t>2 </a:t>
            </a:r>
            <a:r>
              <a:rPr lang="en-US" dirty="0" smtClean="0"/>
              <a:t>inhibitors</a:t>
            </a:r>
            <a:r>
              <a:rPr lang="en-US" dirty="0"/>
              <a:t>	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2624"/>
            <a:ext cx="10515600" cy="4684339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pPr algn="l" rtl="0"/>
            <a:r>
              <a:rPr lang="en-US" dirty="0"/>
              <a:t>do not cause hypoglycemia</a:t>
            </a:r>
            <a:r>
              <a:rPr lang="en-US" dirty="0" smtClean="0"/>
              <a:t>,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/>
              <a:t>↓ weight and BP </a:t>
            </a:r>
            <a:endParaRPr lang="en-US" dirty="0" smtClean="0"/>
          </a:p>
          <a:p>
            <a:pPr algn="l" rtl="0"/>
            <a:r>
              <a:rPr lang="en-US" dirty="0" smtClean="0"/>
              <a:t>Increase LDL </a:t>
            </a:r>
            <a:r>
              <a:rPr lang="en-US" dirty="0"/>
              <a:t>	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Urinary and genital infections, polyuria</a:t>
            </a:r>
            <a:r>
              <a:rPr lang="en-US" dirty="0" smtClean="0"/>
              <a:t>,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/>
              <a:t>dehydration</a:t>
            </a:r>
            <a:r>
              <a:rPr lang="en-US" dirty="0" smtClean="0"/>
              <a:t>,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/>
              <a:t>exacerbate tendency to hyperkalemia and DKA; 	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Moderate renal insufficiency, </a:t>
            </a:r>
            <a:endParaRPr lang="en-US" dirty="0" smtClean="0"/>
          </a:p>
          <a:p>
            <a:r>
              <a:rPr lang="en-US" dirty="0" smtClean="0"/>
              <a:t>discontinue when GFR &lt;45 mL/minute </a:t>
            </a:r>
            <a:r>
              <a:rPr lang="en-US" dirty="0"/>
              <a:t>per 1.73 m2;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13937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3035" y="448218"/>
            <a:ext cx="10385374" cy="4445448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545"/>
              </a:spcBef>
            </a:pPr>
            <a:r>
              <a:rPr sz="3200" dirty="0">
                <a:solidFill>
                  <a:srgbClr val="3493B9"/>
                </a:solidFill>
                <a:latin typeface="Arial Black"/>
                <a:cs typeface="Arial Black"/>
              </a:rPr>
              <a:t>Cardiovascular Outcomes</a:t>
            </a:r>
            <a:r>
              <a:rPr sz="3200" spc="-60" dirty="0">
                <a:solidFill>
                  <a:srgbClr val="3493B9"/>
                </a:solidFill>
                <a:latin typeface="Arial Black"/>
                <a:cs typeface="Arial Black"/>
              </a:rPr>
              <a:t> </a:t>
            </a:r>
            <a:r>
              <a:rPr sz="3200" spc="-20" dirty="0">
                <a:solidFill>
                  <a:srgbClr val="3493B9"/>
                </a:solidFill>
                <a:latin typeface="Arial Black"/>
                <a:cs typeface="Arial Black"/>
              </a:rPr>
              <a:t>Trials</a:t>
            </a:r>
            <a:endParaRPr sz="3200" dirty="0">
              <a:latin typeface="Arial Black"/>
              <a:cs typeface="Arial Black"/>
            </a:endParaRPr>
          </a:p>
          <a:p>
            <a:pPr marL="355600" marR="8890" indent="-343535" algn="l" rtl="0">
              <a:lnSpc>
                <a:spcPct val="100000"/>
              </a:lnSpc>
              <a:spcBef>
                <a:spcPts val="1445"/>
              </a:spcBef>
            </a:pPr>
            <a:r>
              <a:rPr sz="3200" spc="110" dirty="0">
                <a:solidFill>
                  <a:srgbClr val="3493B9"/>
                </a:solidFill>
                <a:latin typeface="Wingdings 3"/>
                <a:cs typeface="Wingdings 3"/>
              </a:rPr>
              <a:t></a:t>
            </a:r>
            <a:r>
              <a:rPr sz="3200" spc="110" dirty="0">
                <a:solidFill>
                  <a:srgbClr val="124262"/>
                </a:solidFill>
                <a:latin typeface="Calibri"/>
                <a:cs typeface="Calibri"/>
              </a:rPr>
              <a:t>There </a:t>
            </a:r>
            <a:r>
              <a:rPr sz="3200" spc="-15" dirty="0">
                <a:solidFill>
                  <a:srgbClr val="124262"/>
                </a:solidFill>
                <a:latin typeface="Calibri"/>
                <a:cs typeface="Calibri"/>
              </a:rPr>
              <a:t>are </a:t>
            </a:r>
            <a:r>
              <a:rPr sz="3200" spc="-5" dirty="0">
                <a:solidFill>
                  <a:srgbClr val="124262"/>
                </a:solidFill>
                <a:latin typeface="Calibri"/>
                <a:cs typeface="Calibri"/>
              </a:rPr>
              <a:t>now multiple </a:t>
            </a:r>
            <a:r>
              <a:rPr sz="3200" spc="-15" dirty="0">
                <a:solidFill>
                  <a:srgbClr val="124262"/>
                </a:solidFill>
                <a:latin typeface="Calibri"/>
                <a:cs typeface="Calibri"/>
              </a:rPr>
              <a:t>large randomized controlled  </a:t>
            </a:r>
            <a:r>
              <a:rPr sz="3200" spc="-5" dirty="0">
                <a:solidFill>
                  <a:srgbClr val="124262"/>
                </a:solidFill>
                <a:latin typeface="Calibri"/>
                <a:cs typeface="Calibri"/>
              </a:rPr>
              <a:t>trials reporting </a:t>
            </a:r>
            <a:r>
              <a:rPr sz="3200" spc="-15" dirty="0">
                <a:solidFill>
                  <a:srgbClr val="124262"/>
                </a:solidFill>
                <a:latin typeface="Calibri"/>
                <a:cs typeface="Calibri"/>
              </a:rPr>
              <a:t>statistically </a:t>
            </a:r>
            <a:r>
              <a:rPr sz="3200" spc="-10" dirty="0">
                <a:solidFill>
                  <a:srgbClr val="124262"/>
                </a:solidFill>
                <a:latin typeface="Calibri"/>
                <a:cs typeface="Calibri"/>
              </a:rPr>
              <a:t>significant </a:t>
            </a:r>
            <a:r>
              <a:rPr sz="3200" spc="-5" dirty="0">
                <a:solidFill>
                  <a:srgbClr val="124262"/>
                </a:solidFill>
                <a:latin typeface="Calibri"/>
                <a:cs typeface="Calibri"/>
              </a:rPr>
              <a:t>reductions </a:t>
            </a:r>
            <a:r>
              <a:rPr sz="3200" dirty="0">
                <a:solidFill>
                  <a:srgbClr val="124262"/>
                </a:solidFill>
                <a:latin typeface="Calibri"/>
                <a:cs typeface="Calibri"/>
              </a:rPr>
              <a:t>in  </a:t>
            </a:r>
            <a:r>
              <a:rPr sz="3200" spc="-15" dirty="0">
                <a:solidFill>
                  <a:srgbClr val="124262"/>
                </a:solidFill>
                <a:latin typeface="Calibri"/>
                <a:cs typeface="Calibri"/>
              </a:rPr>
              <a:t>cardiovascular </a:t>
            </a:r>
            <a:r>
              <a:rPr sz="3200" spc="-10" dirty="0">
                <a:solidFill>
                  <a:srgbClr val="124262"/>
                </a:solidFill>
                <a:latin typeface="Calibri"/>
                <a:cs typeface="Calibri"/>
              </a:rPr>
              <a:t>events </a:t>
            </a:r>
            <a:r>
              <a:rPr sz="3200" spc="-5" dirty="0">
                <a:solidFill>
                  <a:srgbClr val="124262"/>
                </a:solidFill>
                <a:latin typeface="Calibri"/>
                <a:cs typeface="Calibri"/>
              </a:rPr>
              <a:t>in </a:t>
            </a:r>
            <a:r>
              <a:rPr sz="3200" spc="-10" dirty="0">
                <a:solidFill>
                  <a:srgbClr val="124262"/>
                </a:solidFill>
                <a:latin typeface="Calibri"/>
                <a:cs typeface="Calibri"/>
              </a:rPr>
              <a:t>patients </a:t>
            </a:r>
            <a:r>
              <a:rPr sz="3200" spc="-5" dirty="0">
                <a:solidFill>
                  <a:srgbClr val="124262"/>
                </a:solidFill>
                <a:latin typeface="Calibri"/>
                <a:cs typeface="Calibri"/>
              </a:rPr>
              <a:t>with </a:t>
            </a:r>
            <a:r>
              <a:rPr sz="3200" dirty="0">
                <a:solidFill>
                  <a:srgbClr val="124262"/>
                </a:solidFill>
                <a:latin typeface="Calibri"/>
                <a:cs typeface="Calibri"/>
              </a:rPr>
              <a:t>type 2 </a:t>
            </a:r>
            <a:r>
              <a:rPr sz="3200" spc="-10" dirty="0">
                <a:solidFill>
                  <a:srgbClr val="124262"/>
                </a:solidFill>
                <a:latin typeface="Calibri"/>
                <a:cs typeface="Calibri"/>
              </a:rPr>
              <a:t>diabetes  </a:t>
            </a:r>
            <a:r>
              <a:rPr sz="3200" spc="-15" dirty="0">
                <a:solidFill>
                  <a:srgbClr val="124262"/>
                </a:solidFill>
                <a:latin typeface="Calibri"/>
                <a:cs typeface="Calibri"/>
              </a:rPr>
              <a:t>treated </a:t>
            </a:r>
            <a:r>
              <a:rPr sz="3200" spc="-5" dirty="0">
                <a:solidFill>
                  <a:srgbClr val="124262"/>
                </a:solidFill>
                <a:latin typeface="Calibri"/>
                <a:cs typeface="Calibri"/>
              </a:rPr>
              <a:t>with </a:t>
            </a:r>
            <a:r>
              <a:rPr sz="3200" dirty="0">
                <a:solidFill>
                  <a:srgbClr val="124262"/>
                </a:solidFill>
                <a:latin typeface="Calibri"/>
                <a:cs typeface="Calibri"/>
              </a:rPr>
              <a:t>an </a:t>
            </a:r>
            <a:r>
              <a:rPr sz="3200" spc="-50" dirty="0">
                <a:solidFill>
                  <a:srgbClr val="124262"/>
                </a:solidFill>
                <a:latin typeface="Calibri"/>
                <a:cs typeface="Calibri"/>
              </a:rPr>
              <a:t>SGLT2 </a:t>
            </a:r>
            <a:r>
              <a:rPr sz="3200" spc="-10" dirty="0">
                <a:solidFill>
                  <a:srgbClr val="124262"/>
                </a:solidFill>
                <a:latin typeface="Calibri"/>
                <a:cs typeface="Calibri"/>
              </a:rPr>
              <a:t>inhibitor </a:t>
            </a:r>
            <a:r>
              <a:rPr sz="3200" spc="-5" dirty="0">
                <a:solidFill>
                  <a:srgbClr val="124262"/>
                </a:solidFill>
                <a:latin typeface="Calibri"/>
                <a:cs typeface="Calibri"/>
              </a:rPr>
              <a:t>(</a:t>
            </a:r>
            <a:r>
              <a:rPr sz="3200" spc="-5" dirty="0" err="1" smtClean="0">
                <a:solidFill>
                  <a:srgbClr val="124262"/>
                </a:solidFill>
                <a:latin typeface="Calibri"/>
                <a:cs typeface="Calibri"/>
              </a:rPr>
              <a:t>empagliflozin</a:t>
            </a:r>
            <a:r>
              <a:rPr sz="3200" spc="-10" dirty="0" smtClean="0">
                <a:solidFill>
                  <a:srgbClr val="124262"/>
                </a:solidFill>
                <a:latin typeface="Calibri"/>
                <a:cs typeface="Calibri"/>
              </a:rPr>
              <a:t>) </a:t>
            </a:r>
            <a:r>
              <a:rPr sz="3200" spc="-5" dirty="0">
                <a:solidFill>
                  <a:srgbClr val="124262"/>
                </a:solidFill>
                <a:latin typeface="Calibri"/>
                <a:cs typeface="Calibri"/>
              </a:rPr>
              <a:t>or </a:t>
            </a:r>
            <a:r>
              <a:rPr sz="3200" dirty="0">
                <a:solidFill>
                  <a:srgbClr val="124262"/>
                </a:solidFill>
                <a:latin typeface="Calibri"/>
                <a:cs typeface="Calibri"/>
              </a:rPr>
              <a:t>GLP-1 RA </a:t>
            </a:r>
            <a:r>
              <a:rPr sz="3200" spc="-10" dirty="0">
                <a:solidFill>
                  <a:srgbClr val="124262"/>
                </a:solidFill>
                <a:latin typeface="Calibri"/>
                <a:cs typeface="Calibri"/>
              </a:rPr>
              <a:t>(</a:t>
            </a:r>
            <a:r>
              <a:rPr sz="3200" spc="-10" dirty="0" err="1" smtClean="0">
                <a:solidFill>
                  <a:srgbClr val="124262"/>
                </a:solidFill>
                <a:latin typeface="Calibri"/>
                <a:cs typeface="Calibri"/>
              </a:rPr>
              <a:t>liraglutide</a:t>
            </a:r>
            <a:r>
              <a:rPr sz="3200" spc="-5" dirty="0" smtClean="0">
                <a:solidFill>
                  <a:srgbClr val="124262"/>
                </a:solidFill>
                <a:latin typeface="Calibri"/>
                <a:cs typeface="Calibri"/>
              </a:rPr>
              <a:t>)</a:t>
            </a:r>
            <a:r>
              <a:rPr lang="en-US" sz="3200" spc="-5" dirty="0" smtClean="0">
                <a:solidFill>
                  <a:srgbClr val="124262"/>
                </a:solidFill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  <a:p>
            <a:pPr marL="355600" marR="5080" indent="-343535" algn="l" rtl="0">
              <a:lnSpc>
                <a:spcPct val="100000"/>
              </a:lnSpc>
              <a:spcBef>
                <a:spcPts val="1005"/>
              </a:spcBef>
              <a:buClr>
                <a:srgbClr val="3493B9"/>
              </a:buClr>
              <a:buFont typeface="Wingdings 3"/>
              <a:buChar char="&gt;"/>
              <a:tabLst>
                <a:tab pos="467359" algn="l"/>
              </a:tabLst>
            </a:pPr>
            <a:r>
              <a:rPr sz="3200" dirty="0">
                <a:solidFill>
                  <a:srgbClr val="124262"/>
                </a:solidFill>
                <a:latin typeface="Calibri"/>
                <a:cs typeface="Calibri"/>
              </a:rPr>
              <a:t>In </a:t>
            </a:r>
            <a:r>
              <a:rPr sz="3200" spc="-10" dirty="0">
                <a:solidFill>
                  <a:srgbClr val="124262"/>
                </a:solidFill>
                <a:latin typeface="Calibri"/>
                <a:cs typeface="Calibri"/>
              </a:rPr>
              <a:t>cardiovascular outcomes </a:t>
            </a:r>
            <a:r>
              <a:rPr sz="3200" spc="-5" dirty="0">
                <a:solidFill>
                  <a:srgbClr val="124262"/>
                </a:solidFill>
                <a:latin typeface="Calibri"/>
                <a:cs typeface="Calibri"/>
              </a:rPr>
              <a:t>trials, empagliflozin,  </a:t>
            </a:r>
            <a:r>
              <a:rPr sz="3200" spc="-10" dirty="0">
                <a:solidFill>
                  <a:srgbClr val="124262"/>
                </a:solidFill>
                <a:latin typeface="Calibri"/>
                <a:cs typeface="Calibri"/>
              </a:rPr>
              <a:t>canagliflozin,dapagliflozin, liraglutide, </a:t>
            </a:r>
            <a:r>
              <a:rPr sz="3200" spc="-5" dirty="0">
                <a:solidFill>
                  <a:srgbClr val="124262"/>
                </a:solidFill>
                <a:latin typeface="Calibri"/>
                <a:cs typeface="Calibri"/>
              </a:rPr>
              <a:t>semaglutide,  </a:t>
            </a:r>
            <a:r>
              <a:rPr sz="3200" dirty="0">
                <a:solidFill>
                  <a:srgbClr val="124262"/>
                </a:solidFill>
                <a:latin typeface="Calibri"/>
                <a:cs typeface="Calibri"/>
              </a:rPr>
              <a:t>and </a:t>
            </a:r>
            <a:r>
              <a:rPr sz="3200" spc="-5" dirty="0">
                <a:solidFill>
                  <a:srgbClr val="124262"/>
                </a:solidFill>
                <a:latin typeface="Calibri"/>
                <a:cs typeface="Calibri"/>
              </a:rPr>
              <a:t>dulaglutide </a:t>
            </a:r>
            <a:r>
              <a:rPr sz="3200" dirty="0">
                <a:solidFill>
                  <a:srgbClr val="124262"/>
                </a:solidFill>
                <a:latin typeface="Calibri"/>
                <a:cs typeface="Calibri"/>
              </a:rPr>
              <a:t>all </a:t>
            </a:r>
            <a:r>
              <a:rPr sz="3200" spc="-5" dirty="0">
                <a:solidFill>
                  <a:srgbClr val="124262"/>
                </a:solidFill>
                <a:latin typeface="Calibri"/>
                <a:cs typeface="Calibri"/>
              </a:rPr>
              <a:t>had beneficial </a:t>
            </a:r>
            <a:r>
              <a:rPr sz="3200" spc="-25" dirty="0">
                <a:solidFill>
                  <a:srgbClr val="124262"/>
                </a:solidFill>
                <a:latin typeface="Calibri"/>
                <a:cs typeface="Calibri"/>
              </a:rPr>
              <a:t>effects </a:t>
            </a:r>
            <a:r>
              <a:rPr sz="3200" spc="-5" dirty="0">
                <a:solidFill>
                  <a:srgbClr val="124262"/>
                </a:solidFill>
                <a:latin typeface="Calibri"/>
                <a:cs typeface="Calibri"/>
              </a:rPr>
              <a:t>on indices of  CKD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86172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en-US" dirty="0"/>
              <a:t/>
            </a:r>
            <a:br>
              <a:rPr lang="en-US" dirty="0"/>
            </a:br>
            <a:r>
              <a:rPr lang="en-US" dirty="0" err="1">
                <a:solidFill>
                  <a:srgbClr val="FF0000"/>
                </a:solidFill>
              </a:rPr>
              <a:t>Thiazolidinediones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	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9176"/>
            <a:ext cx="10515600" cy="4697787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Pioglitazone ,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Dicut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/>
              <a:t> Peripheral </a:t>
            </a:r>
            <a:r>
              <a:rPr lang="en-US" dirty="0"/>
              <a:t>edema, </a:t>
            </a:r>
            <a:endParaRPr lang="en-US" dirty="0" smtClean="0"/>
          </a:p>
          <a:p>
            <a:pPr algn="l" rtl="0"/>
            <a:r>
              <a:rPr lang="en-US" dirty="0" smtClean="0"/>
              <a:t>CHF,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/>
              <a:t>weight gain</a:t>
            </a:r>
            <a:r>
              <a:rPr lang="en-US" dirty="0" smtClean="0"/>
              <a:t>,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/>
              <a:t>fractures, </a:t>
            </a:r>
            <a:endParaRPr lang="en-US" dirty="0" smtClean="0"/>
          </a:p>
          <a:p>
            <a:pPr algn="l" rtl="0"/>
            <a:r>
              <a:rPr lang="en-US" dirty="0" smtClean="0"/>
              <a:t>macular </a:t>
            </a:r>
            <a:r>
              <a:rPr lang="en-US" dirty="0"/>
              <a:t>edema 	</a:t>
            </a:r>
            <a:endParaRPr lang="en-US" dirty="0" smtClean="0"/>
          </a:p>
          <a:p>
            <a:pPr algn="l" rtl="0"/>
            <a:r>
              <a:rPr lang="en-US" dirty="0" smtClean="0"/>
              <a:t>liver </a:t>
            </a:r>
            <a:r>
              <a:rPr lang="en-US" dirty="0"/>
              <a:t>disease </a:t>
            </a:r>
            <a:r>
              <a:rPr lang="en-US" dirty="0" smtClean="0"/>
              <a:t>(benefit in NASH)</a:t>
            </a:r>
          </a:p>
          <a:p>
            <a:pPr algn="l" rtl="0"/>
            <a:r>
              <a:rPr lang="en-US" dirty="0" smtClean="0"/>
              <a:t>Risk of bone fracture</a:t>
            </a:r>
          </a:p>
          <a:p>
            <a:pPr algn="l" rtl="0"/>
            <a:r>
              <a:rPr lang="en-US" dirty="0" smtClean="0"/>
              <a:t>Bladder Cancer?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3126469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851404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0" y="6858000"/>
                </a:moveTo>
                <a:lnTo>
                  <a:pt x="182880" y="6858000"/>
                </a:lnTo>
                <a:lnTo>
                  <a:pt x="18288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373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3493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753" y="3233166"/>
            <a:ext cx="3025140" cy="1902460"/>
          </a:xfrm>
          <a:custGeom>
            <a:avLst/>
            <a:gdLst/>
            <a:ahLst/>
            <a:cxnLst/>
            <a:rect l="l" t="t" r="r" b="b"/>
            <a:pathLst>
              <a:path w="3025140" h="1902460">
                <a:moveTo>
                  <a:pt x="0" y="950976"/>
                </a:moveTo>
                <a:lnTo>
                  <a:pt x="4342" y="878361"/>
                </a:lnTo>
                <a:lnTo>
                  <a:pt x="17161" y="807235"/>
                </a:lnTo>
                <a:lnTo>
                  <a:pt x="38143" y="737796"/>
                </a:lnTo>
                <a:lnTo>
                  <a:pt x="66974" y="670240"/>
                </a:lnTo>
                <a:lnTo>
                  <a:pt x="103343" y="604764"/>
                </a:lnTo>
                <a:lnTo>
                  <a:pt x="124255" y="572867"/>
                </a:lnTo>
                <a:lnTo>
                  <a:pt x="146934" y="541564"/>
                </a:lnTo>
                <a:lnTo>
                  <a:pt x="171340" y="510880"/>
                </a:lnTo>
                <a:lnTo>
                  <a:pt x="197435" y="480839"/>
                </a:lnTo>
                <a:lnTo>
                  <a:pt x="225179" y="451465"/>
                </a:lnTo>
                <a:lnTo>
                  <a:pt x="254533" y="422784"/>
                </a:lnTo>
                <a:lnTo>
                  <a:pt x="285457" y="394819"/>
                </a:lnTo>
                <a:lnTo>
                  <a:pt x="317914" y="367596"/>
                </a:lnTo>
                <a:lnTo>
                  <a:pt x="351862" y="341139"/>
                </a:lnTo>
                <a:lnTo>
                  <a:pt x="387265" y="315473"/>
                </a:lnTo>
                <a:lnTo>
                  <a:pt x="424081" y="290622"/>
                </a:lnTo>
                <a:lnTo>
                  <a:pt x="462272" y="266612"/>
                </a:lnTo>
                <a:lnTo>
                  <a:pt x="501800" y="243465"/>
                </a:lnTo>
                <a:lnTo>
                  <a:pt x="542624" y="221208"/>
                </a:lnTo>
                <a:lnTo>
                  <a:pt x="584705" y="199865"/>
                </a:lnTo>
                <a:lnTo>
                  <a:pt x="628005" y="179460"/>
                </a:lnTo>
                <a:lnTo>
                  <a:pt x="672484" y="160018"/>
                </a:lnTo>
                <a:lnTo>
                  <a:pt x="718103" y="141564"/>
                </a:lnTo>
                <a:lnTo>
                  <a:pt x="764823" y="124122"/>
                </a:lnTo>
                <a:lnTo>
                  <a:pt x="812605" y="107716"/>
                </a:lnTo>
                <a:lnTo>
                  <a:pt x="861410" y="92373"/>
                </a:lnTo>
                <a:lnTo>
                  <a:pt x="911198" y="78115"/>
                </a:lnTo>
                <a:lnTo>
                  <a:pt x="961930" y="64968"/>
                </a:lnTo>
                <a:lnTo>
                  <a:pt x="1013567" y="52956"/>
                </a:lnTo>
                <a:lnTo>
                  <a:pt x="1066070" y="42104"/>
                </a:lnTo>
                <a:lnTo>
                  <a:pt x="1119400" y="32437"/>
                </a:lnTo>
                <a:lnTo>
                  <a:pt x="1173517" y="23979"/>
                </a:lnTo>
                <a:lnTo>
                  <a:pt x="1228383" y="16754"/>
                </a:lnTo>
                <a:lnTo>
                  <a:pt x="1283959" y="10788"/>
                </a:lnTo>
                <a:lnTo>
                  <a:pt x="1340204" y="6105"/>
                </a:lnTo>
                <a:lnTo>
                  <a:pt x="1397080" y="2730"/>
                </a:lnTo>
                <a:lnTo>
                  <a:pt x="1454549" y="686"/>
                </a:lnTo>
                <a:lnTo>
                  <a:pt x="1512570" y="0"/>
                </a:lnTo>
                <a:lnTo>
                  <a:pt x="1570590" y="686"/>
                </a:lnTo>
                <a:lnTo>
                  <a:pt x="1628059" y="2730"/>
                </a:lnTo>
                <a:lnTo>
                  <a:pt x="1684935" y="6105"/>
                </a:lnTo>
                <a:lnTo>
                  <a:pt x="1741180" y="10788"/>
                </a:lnTo>
                <a:lnTo>
                  <a:pt x="1796756" y="16754"/>
                </a:lnTo>
                <a:lnTo>
                  <a:pt x="1851622" y="23979"/>
                </a:lnTo>
                <a:lnTo>
                  <a:pt x="1905739" y="32437"/>
                </a:lnTo>
                <a:lnTo>
                  <a:pt x="1959069" y="42104"/>
                </a:lnTo>
                <a:lnTo>
                  <a:pt x="2011572" y="52956"/>
                </a:lnTo>
                <a:lnTo>
                  <a:pt x="2063209" y="64968"/>
                </a:lnTo>
                <a:lnTo>
                  <a:pt x="2113941" y="78115"/>
                </a:lnTo>
                <a:lnTo>
                  <a:pt x="2163729" y="92373"/>
                </a:lnTo>
                <a:lnTo>
                  <a:pt x="2212534" y="107716"/>
                </a:lnTo>
                <a:lnTo>
                  <a:pt x="2260316" y="124122"/>
                </a:lnTo>
                <a:lnTo>
                  <a:pt x="2307036" y="141564"/>
                </a:lnTo>
                <a:lnTo>
                  <a:pt x="2352655" y="160018"/>
                </a:lnTo>
                <a:lnTo>
                  <a:pt x="2397134" y="179460"/>
                </a:lnTo>
                <a:lnTo>
                  <a:pt x="2440434" y="199865"/>
                </a:lnTo>
                <a:lnTo>
                  <a:pt x="2482515" y="221208"/>
                </a:lnTo>
                <a:lnTo>
                  <a:pt x="2523339" y="243465"/>
                </a:lnTo>
                <a:lnTo>
                  <a:pt x="2562867" y="266612"/>
                </a:lnTo>
                <a:lnTo>
                  <a:pt x="2601058" y="290622"/>
                </a:lnTo>
                <a:lnTo>
                  <a:pt x="2637874" y="315473"/>
                </a:lnTo>
                <a:lnTo>
                  <a:pt x="2673277" y="341139"/>
                </a:lnTo>
                <a:lnTo>
                  <a:pt x="2707225" y="367596"/>
                </a:lnTo>
                <a:lnTo>
                  <a:pt x="2739682" y="394819"/>
                </a:lnTo>
                <a:lnTo>
                  <a:pt x="2770606" y="422784"/>
                </a:lnTo>
                <a:lnTo>
                  <a:pt x="2799960" y="451465"/>
                </a:lnTo>
                <a:lnTo>
                  <a:pt x="2827704" y="480839"/>
                </a:lnTo>
                <a:lnTo>
                  <a:pt x="2853799" y="510880"/>
                </a:lnTo>
                <a:lnTo>
                  <a:pt x="2878205" y="541564"/>
                </a:lnTo>
                <a:lnTo>
                  <a:pt x="2900884" y="572867"/>
                </a:lnTo>
                <a:lnTo>
                  <a:pt x="2921796" y="604764"/>
                </a:lnTo>
                <a:lnTo>
                  <a:pt x="2958165" y="670240"/>
                </a:lnTo>
                <a:lnTo>
                  <a:pt x="2986996" y="737796"/>
                </a:lnTo>
                <a:lnTo>
                  <a:pt x="3007978" y="807235"/>
                </a:lnTo>
                <a:lnTo>
                  <a:pt x="3020797" y="878361"/>
                </a:lnTo>
                <a:lnTo>
                  <a:pt x="3025140" y="950976"/>
                </a:lnTo>
                <a:lnTo>
                  <a:pt x="3024047" y="987457"/>
                </a:lnTo>
                <a:lnTo>
                  <a:pt x="3015427" y="1059351"/>
                </a:lnTo>
                <a:lnTo>
                  <a:pt x="2998488" y="1129658"/>
                </a:lnTo>
                <a:lnTo>
                  <a:pt x="2973542" y="1198181"/>
                </a:lnTo>
                <a:lnTo>
                  <a:pt x="2940903" y="1264722"/>
                </a:lnTo>
                <a:lnTo>
                  <a:pt x="2900884" y="1329084"/>
                </a:lnTo>
                <a:lnTo>
                  <a:pt x="2878205" y="1360387"/>
                </a:lnTo>
                <a:lnTo>
                  <a:pt x="2853799" y="1391071"/>
                </a:lnTo>
                <a:lnTo>
                  <a:pt x="2827704" y="1421112"/>
                </a:lnTo>
                <a:lnTo>
                  <a:pt x="2799960" y="1450486"/>
                </a:lnTo>
                <a:lnTo>
                  <a:pt x="2770606" y="1479167"/>
                </a:lnTo>
                <a:lnTo>
                  <a:pt x="2739682" y="1507132"/>
                </a:lnTo>
                <a:lnTo>
                  <a:pt x="2707225" y="1534355"/>
                </a:lnTo>
                <a:lnTo>
                  <a:pt x="2673277" y="1560812"/>
                </a:lnTo>
                <a:lnTo>
                  <a:pt x="2637874" y="1586478"/>
                </a:lnTo>
                <a:lnTo>
                  <a:pt x="2601058" y="1611329"/>
                </a:lnTo>
                <a:lnTo>
                  <a:pt x="2562867" y="1635339"/>
                </a:lnTo>
                <a:lnTo>
                  <a:pt x="2523339" y="1658486"/>
                </a:lnTo>
                <a:lnTo>
                  <a:pt x="2482515" y="1680743"/>
                </a:lnTo>
                <a:lnTo>
                  <a:pt x="2440434" y="1702086"/>
                </a:lnTo>
                <a:lnTo>
                  <a:pt x="2397134" y="1722491"/>
                </a:lnTo>
                <a:lnTo>
                  <a:pt x="2352655" y="1741933"/>
                </a:lnTo>
                <a:lnTo>
                  <a:pt x="2307036" y="1760387"/>
                </a:lnTo>
                <a:lnTo>
                  <a:pt x="2260316" y="1777829"/>
                </a:lnTo>
                <a:lnTo>
                  <a:pt x="2212534" y="1794235"/>
                </a:lnTo>
                <a:lnTo>
                  <a:pt x="2163729" y="1809578"/>
                </a:lnTo>
                <a:lnTo>
                  <a:pt x="2113941" y="1823836"/>
                </a:lnTo>
                <a:lnTo>
                  <a:pt x="2063209" y="1836983"/>
                </a:lnTo>
                <a:lnTo>
                  <a:pt x="2011572" y="1848995"/>
                </a:lnTo>
                <a:lnTo>
                  <a:pt x="1959069" y="1859847"/>
                </a:lnTo>
                <a:lnTo>
                  <a:pt x="1905739" y="1869514"/>
                </a:lnTo>
                <a:lnTo>
                  <a:pt x="1851622" y="1877972"/>
                </a:lnTo>
                <a:lnTo>
                  <a:pt x="1796756" y="1885197"/>
                </a:lnTo>
                <a:lnTo>
                  <a:pt x="1741180" y="1891163"/>
                </a:lnTo>
                <a:lnTo>
                  <a:pt x="1684935" y="1895846"/>
                </a:lnTo>
                <a:lnTo>
                  <a:pt x="1628059" y="1899221"/>
                </a:lnTo>
                <a:lnTo>
                  <a:pt x="1570590" y="1901265"/>
                </a:lnTo>
                <a:lnTo>
                  <a:pt x="1512570" y="1901952"/>
                </a:lnTo>
                <a:lnTo>
                  <a:pt x="1454549" y="1901265"/>
                </a:lnTo>
                <a:lnTo>
                  <a:pt x="1397080" y="1899221"/>
                </a:lnTo>
                <a:lnTo>
                  <a:pt x="1340204" y="1895846"/>
                </a:lnTo>
                <a:lnTo>
                  <a:pt x="1283959" y="1891163"/>
                </a:lnTo>
                <a:lnTo>
                  <a:pt x="1228383" y="1885197"/>
                </a:lnTo>
                <a:lnTo>
                  <a:pt x="1173517" y="1877972"/>
                </a:lnTo>
                <a:lnTo>
                  <a:pt x="1119400" y="1869514"/>
                </a:lnTo>
                <a:lnTo>
                  <a:pt x="1066070" y="1859847"/>
                </a:lnTo>
                <a:lnTo>
                  <a:pt x="1013567" y="1848995"/>
                </a:lnTo>
                <a:lnTo>
                  <a:pt x="961930" y="1836983"/>
                </a:lnTo>
                <a:lnTo>
                  <a:pt x="911198" y="1823836"/>
                </a:lnTo>
                <a:lnTo>
                  <a:pt x="861410" y="1809578"/>
                </a:lnTo>
                <a:lnTo>
                  <a:pt x="812605" y="1794235"/>
                </a:lnTo>
                <a:lnTo>
                  <a:pt x="764823" y="1777829"/>
                </a:lnTo>
                <a:lnTo>
                  <a:pt x="718103" y="1760387"/>
                </a:lnTo>
                <a:lnTo>
                  <a:pt x="672484" y="1741933"/>
                </a:lnTo>
                <a:lnTo>
                  <a:pt x="628005" y="1722491"/>
                </a:lnTo>
                <a:lnTo>
                  <a:pt x="584705" y="1702086"/>
                </a:lnTo>
                <a:lnTo>
                  <a:pt x="542624" y="1680743"/>
                </a:lnTo>
                <a:lnTo>
                  <a:pt x="501800" y="1658486"/>
                </a:lnTo>
                <a:lnTo>
                  <a:pt x="462272" y="1635339"/>
                </a:lnTo>
                <a:lnTo>
                  <a:pt x="424081" y="1611329"/>
                </a:lnTo>
                <a:lnTo>
                  <a:pt x="387265" y="1586478"/>
                </a:lnTo>
                <a:lnTo>
                  <a:pt x="351862" y="1560812"/>
                </a:lnTo>
                <a:lnTo>
                  <a:pt x="317914" y="1534355"/>
                </a:lnTo>
                <a:lnTo>
                  <a:pt x="285457" y="1507132"/>
                </a:lnTo>
                <a:lnTo>
                  <a:pt x="254533" y="1479167"/>
                </a:lnTo>
                <a:lnTo>
                  <a:pt x="225179" y="1450486"/>
                </a:lnTo>
                <a:lnTo>
                  <a:pt x="197435" y="1421112"/>
                </a:lnTo>
                <a:lnTo>
                  <a:pt x="171340" y="1391071"/>
                </a:lnTo>
                <a:lnTo>
                  <a:pt x="146934" y="1360387"/>
                </a:lnTo>
                <a:lnTo>
                  <a:pt x="124255" y="1329084"/>
                </a:lnTo>
                <a:lnTo>
                  <a:pt x="103343" y="1297187"/>
                </a:lnTo>
                <a:lnTo>
                  <a:pt x="66974" y="1231711"/>
                </a:lnTo>
                <a:lnTo>
                  <a:pt x="38143" y="1164155"/>
                </a:lnTo>
                <a:lnTo>
                  <a:pt x="17161" y="1094716"/>
                </a:lnTo>
                <a:lnTo>
                  <a:pt x="4342" y="1023590"/>
                </a:lnTo>
                <a:lnTo>
                  <a:pt x="0" y="950976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93108" y="3704844"/>
            <a:ext cx="2775966" cy="11193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595621" y="3841750"/>
            <a:ext cx="21412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Arial"/>
                <a:cs typeface="Arial"/>
              </a:rPr>
              <a:t>Diabetes</a:t>
            </a:r>
            <a:endParaRPr sz="4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72208" y="3892422"/>
            <a:ext cx="153670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dirty="0">
                <a:solidFill>
                  <a:srgbClr val="373545"/>
                </a:solidFill>
                <a:latin typeface="Arial"/>
                <a:cs typeface="Arial"/>
              </a:rPr>
              <a:t>Bli</a:t>
            </a:r>
            <a:r>
              <a:rPr sz="2300" b="1" spc="-10" dirty="0">
                <a:solidFill>
                  <a:srgbClr val="373545"/>
                </a:solidFill>
                <a:latin typeface="Arial"/>
                <a:cs typeface="Arial"/>
              </a:rPr>
              <a:t>n</a:t>
            </a:r>
            <a:r>
              <a:rPr sz="2300" b="1" dirty="0">
                <a:solidFill>
                  <a:srgbClr val="373545"/>
                </a:solidFill>
                <a:latin typeface="Arial"/>
                <a:cs typeface="Arial"/>
              </a:rPr>
              <a:t>d</a:t>
            </a:r>
            <a:r>
              <a:rPr sz="2300" b="1" spc="-10" dirty="0">
                <a:solidFill>
                  <a:srgbClr val="373545"/>
                </a:solidFill>
                <a:latin typeface="Arial"/>
                <a:cs typeface="Arial"/>
              </a:rPr>
              <a:t>n</a:t>
            </a:r>
            <a:r>
              <a:rPr sz="2300" b="1" dirty="0">
                <a:solidFill>
                  <a:srgbClr val="373545"/>
                </a:solidFill>
                <a:latin typeface="Arial"/>
                <a:cs typeface="Arial"/>
              </a:rPr>
              <a:t>es</a:t>
            </a:r>
            <a:r>
              <a:rPr sz="2300" b="1" spc="5" dirty="0">
                <a:solidFill>
                  <a:srgbClr val="373545"/>
                </a:solidFill>
                <a:latin typeface="Arial"/>
                <a:cs typeface="Arial"/>
              </a:rPr>
              <a:t>s</a:t>
            </a:r>
            <a:r>
              <a:rPr sz="2300" b="1" dirty="0">
                <a:solidFill>
                  <a:srgbClr val="373545"/>
                </a:solidFill>
                <a:latin typeface="Arial"/>
                <a:cs typeface="Arial"/>
              </a:rPr>
              <a:t>*</a:t>
            </a:r>
            <a:endParaRPr sz="23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13430" y="2452243"/>
            <a:ext cx="1016635" cy="727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5588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373545"/>
                </a:solidFill>
                <a:latin typeface="Arial"/>
                <a:cs typeface="Arial"/>
              </a:rPr>
              <a:t>Renal  fail</a:t>
            </a:r>
            <a:r>
              <a:rPr sz="2300" b="1" spc="-10" dirty="0">
                <a:solidFill>
                  <a:srgbClr val="373545"/>
                </a:solidFill>
                <a:latin typeface="Arial"/>
                <a:cs typeface="Arial"/>
              </a:rPr>
              <a:t>u</a:t>
            </a:r>
            <a:r>
              <a:rPr sz="2300" b="1" dirty="0">
                <a:solidFill>
                  <a:srgbClr val="373545"/>
                </a:solidFill>
                <a:latin typeface="Arial"/>
                <a:cs typeface="Arial"/>
              </a:rPr>
              <a:t>re*</a:t>
            </a:r>
            <a:endParaRPr sz="23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04235" y="5526430"/>
            <a:ext cx="176403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dirty="0">
                <a:solidFill>
                  <a:srgbClr val="373545"/>
                </a:solidFill>
                <a:latin typeface="Arial"/>
                <a:cs typeface="Arial"/>
              </a:rPr>
              <a:t>A</a:t>
            </a:r>
            <a:r>
              <a:rPr sz="2300" b="1" spc="5" dirty="0">
                <a:solidFill>
                  <a:srgbClr val="373545"/>
                </a:solidFill>
                <a:latin typeface="Arial"/>
                <a:cs typeface="Arial"/>
              </a:rPr>
              <a:t>m</a:t>
            </a:r>
            <a:r>
              <a:rPr sz="2300" b="1" dirty="0">
                <a:solidFill>
                  <a:srgbClr val="373545"/>
                </a:solidFill>
                <a:latin typeface="Arial"/>
                <a:cs typeface="Arial"/>
              </a:rPr>
              <a:t>p</a:t>
            </a:r>
            <a:r>
              <a:rPr sz="2300" b="1" spc="-10" dirty="0">
                <a:solidFill>
                  <a:srgbClr val="373545"/>
                </a:solidFill>
                <a:latin typeface="Arial"/>
                <a:cs typeface="Arial"/>
              </a:rPr>
              <a:t>u</a:t>
            </a:r>
            <a:r>
              <a:rPr sz="2300" b="1" dirty="0">
                <a:solidFill>
                  <a:srgbClr val="373545"/>
                </a:solidFill>
                <a:latin typeface="Arial"/>
                <a:cs typeface="Arial"/>
              </a:rPr>
              <a:t>tatio</a:t>
            </a:r>
            <a:r>
              <a:rPr sz="2300" b="1" spc="-10" dirty="0">
                <a:solidFill>
                  <a:srgbClr val="373545"/>
                </a:solidFill>
                <a:latin typeface="Arial"/>
                <a:cs typeface="Arial"/>
              </a:rPr>
              <a:t>n</a:t>
            </a:r>
            <a:r>
              <a:rPr sz="2300" b="1" dirty="0">
                <a:solidFill>
                  <a:srgbClr val="373545"/>
                </a:solidFill>
                <a:latin typeface="Arial"/>
                <a:cs typeface="Arial"/>
              </a:rPr>
              <a:t>*</a:t>
            </a:r>
            <a:endParaRPr sz="23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60717" y="2452243"/>
            <a:ext cx="2214880" cy="7289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71170" marR="5080" indent="-459105">
              <a:lnSpc>
                <a:spcPct val="100400"/>
              </a:lnSpc>
              <a:spcBef>
                <a:spcPts val="90"/>
              </a:spcBef>
            </a:pPr>
            <a:r>
              <a:rPr sz="2300" b="1" spc="-5" dirty="0">
                <a:solidFill>
                  <a:srgbClr val="373545"/>
                </a:solidFill>
                <a:latin typeface="Arial"/>
                <a:cs typeface="Arial"/>
              </a:rPr>
              <a:t>Life</a:t>
            </a:r>
            <a:r>
              <a:rPr sz="2300" b="1" spc="-60" dirty="0">
                <a:solidFill>
                  <a:srgbClr val="373545"/>
                </a:solidFill>
                <a:latin typeface="Arial"/>
                <a:cs typeface="Arial"/>
              </a:rPr>
              <a:t> </a:t>
            </a:r>
            <a:r>
              <a:rPr sz="2300" b="1" spc="-5" dirty="0">
                <a:solidFill>
                  <a:srgbClr val="373545"/>
                </a:solidFill>
                <a:latin typeface="Arial"/>
                <a:cs typeface="Arial"/>
              </a:rPr>
              <a:t>expectancy  </a:t>
            </a:r>
            <a:r>
              <a:rPr sz="2300" b="1" dirty="0">
                <a:solidFill>
                  <a:srgbClr val="373545"/>
                </a:solidFill>
                <a:latin typeface="Arial"/>
                <a:cs typeface="Arial"/>
              </a:rPr>
              <a:t>5 to 10</a:t>
            </a:r>
            <a:r>
              <a:rPr sz="2300" b="1" spc="-135" dirty="0">
                <a:solidFill>
                  <a:srgbClr val="373545"/>
                </a:solidFill>
                <a:latin typeface="Arial"/>
                <a:cs typeface="Arial"/>
              </a:rPr>
              <a:t> </a:t>
            </a:r>
            <a:r>
              <a:rPr sz="2300" b="1" spc="-35" dirty="0">
                <a:solidFill>
                  <a:srgbClr val="373545"/>
                </a:solidFill>
                <a:latin typeface="Arial"/>
                <a:cs typeface="Arial"/>
              </a:rPr>
              <a:t>yr</a:t>
            </a:r>
            <a:endParaRPr sz="23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00186" y="3892422"/>
            <a:ext cx="2400300" cy="7289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32080">
              <a:lnSpc>
                <a:spcPct val="100400"/>
              </a:lnSpc>
              <a:spcBef>
                <a:spcPts val="90"/>
              </a:spcBef>
              <a:tabLst>
                <a:tab pos="1236345" algn="l"/>
              </a:tabLst>
            </a:pPr>
            <a:r>
              <a:rPr sz="2300" b="1" spc="-5" dirty="0">
                <a:solidFill>
                  <a:srgbClr val="373545"/>
                </a:solidFill>
                <a:latin typeface="Arial"/>
                <a:cs typeface="Arial"/>
              </a:rPr>
              <a:t>Cardiovascular  </a:t>
            </a:r>
            <a:r>
              <a:rPr sz="2300" b="1" dirty="0">
                <a:solidFill>
                  <a:srgbClr val="373545"/>
                </a:solidFill>
                <a:latin typeface="Arial"/>
                <a:cs typeface="Arial"/>
              </a:rPr>
              <a:t>disease	2X to</a:t>
            </a:r>
            <a:r>
              <a:rPr sz="2300" b="1" spc="-125" dirty="0">
                <a:solidFill>
                  <a:srgbClr val="373545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373545"/>
                </a:solidFill>
                <a:latin typeface="Arial"/>
                <a:cs typeface="Arial"/>
              </a:rPr>
              <a:t>4X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400290" y="4066540"/>
            <a:ext cx="646430" cy="151130"/>
          </a:xfrm>
          <a:custGeom>
            <a:avLst/>
            <a:gdLst/>
            <a:ahLst/>
            <a:cxnLst/>
            <a:rect l="l" t="t" r="r" b="b"/>
            <a:pathLst>
              <a:path w="646429" h="151129">
                <a:moveTo>
                  <a:pt x="495300" y="0"/>
                </a:moveTo>
                <a:lnTo>
                  <a:pt x="528827" y="50292"/>
                </a:lnTo>
                <a:lnTo>
                  <a:pt x="0" y="50292"/>
                </a:lnTo>
                <a:lnTo>
                  <a:pt x="0" y="100584"/>
                </a:lnTo>
                <a:lnTo>
                  <a:pt x="528827" y="100584"/>
                </a:lnTo>
                <a:lnTo>
                  <a:pt x="495300" y="150876"/>
                </a:lnTo>
                <a:lnTo>
                  <a:pt x="646176" y="75437"/>
                </a:lnTo>
                <a:lnTo>
                  <a:pt x="495300" y="0"/>
                </a:lnTo>
                <a:close/>
              </a:path>
            </a:pathLst>
          </a:custGeom>
          <a:solidFill>
            <a:srgbClr val="57B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87590" y="4053840"/>
            <a:ext cx="646430" cy="151130"/>
          </a:xfrm>
          <a:custGeom>
            <a:avLst/>
            <a:gdLst/>
            <a:ahLst/>
            <a:cxnLst/>
            <a:rect l="l" t="t" r="r" b="b"/>
            <a:pathLst>
              <a:path w="646429" h="151129">
                <a:moveTo>
                  <a:pt x="545591" y="75437"/>
                </a:moveTo>
                <a:lnTo>
                  <a:pt x="495300" y="150876"/>
                </a:lnTo>
                <a:lnTo>
                  <a:pt x="595883" y="100584"/>
                </a:lnTo>
                <a:lnTo>
                  <a:pt x="545591" y="100584"/>
                </a:lnTo>
                <a:lnTo>
                  <a:pt x="545591" y="75437"/>
                </a:lnTo>
                <a:close/>
              </a:path>
              <a:path w="646429" h="151129">
                <a:moveTo>
                  <a:pt x="528827" y="50292"/>
                </a:moveTo>
                <a:lnTo>
                  <a:pt x="0" y="50292"/>
                </a:lnTo>
                <a:lnTo>
                  <a:pt x="0" y="100584"/>
                </a:lnTo>
                <a:lnTo>
                  <a:pt x="528827" y="100584"/>
                </a:lnTo>
                <a:lnTo>
                  <a:pt x="545591" y="75437"/>
                </a:lnTo>
                <a:lnTo>
                  <a:pt x="528827" y="50292"/>
                </a:lnTo>
                <a:close/>
              </a:path>
              <a:path w="646429" h="151129">
                <a:moveTo>
                  <a:pt x="595883" y="50292"/>
                </a:moveTo>
                <a:lnTo>
                  <a:pt x="545591" y="50292"/>
                </a:lnTo>
                <a:lnTo>
                  <a:pt x="545591" y="100584"/>
                </a:lnTo>
                <a:lnTo>
                  <a:pt x="595883" y="100584"/>
                </a:lnTo>
                <a:lnTo>
                  <a:pt x="646176" y="75437"/>
                </a:lnTo>
                <a:lnTo>
                  <a:pt x="595883" y="50292"/>
                </a:lnTo>
                <a:close/>
              </a:path>
              <a:path w="646429" h="151129">
                <a:moveTo>
                  <a:pt x="495300" y="0"/>
                </a:moveTo>
                <a:lnTo>
                  <a:pt x="545591" y="75437"/>
                </a:lnTo>
                <a:lnTo>
                  <a:pt x="545591" y="50292"/>
                </a:lnTo>
                <a:lnTo>
                  <a:pt x="595883" y="50292"/>
                </a:lnTo>
                <a:lnTo>
                  <a:pt x="495300" y="0"/>
                </a:lnTo>
                <a:close/>
              </a:path>
            </a:pathLst>
          </a:custGeom>
          <a:solidFill>
            <a:srgbClr val="373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85153" y="4976621"/>
            <a:ext cx="678815" cy="404495"/>
          </a:xfrm>
          <a:custGeom>
            <a:avLst/>
            <a:gdLst/>
            <a:ahLst/>
            <a:cxnLst/>
            <a:rect l="l" t="t" r="r" b="b"/>
            <a:pathLst>
              <a:path w="678815" h="404495">
                <a:moveTo>
                  <a:pt x="25146" y="0"/>
                </a:moveTo>
                <a:lnTo>
                  <a:pt x="0" y="43687"/>
                </a:lnTo>
                <a:lnTo>
                  <a:pt x="564261" y="367664"/>
                </a:lnTo>
                <a:lnTo>
                  <a:pt x="510158" y="394588"/>
                </a:lnTo>
                <a:lnTo>
                  <a:pt x="678561" y="404367"/>
                </a:lnTo>
                <a:lnTo>
                  <a:pt x="625341" y="324103"/>
                </a:lnTo>
                <a:lnTo>
                  <a:pt x="589279" y="324103"/>
                </a:lnTo>
                <a:lnTo>
                  <a:pt x="25146" y="0"/>
                </a:lnTo>
                <a:close/>
              </a:path>
              <a:path w="678815" h="404495">
                <a:moveTo>
                  <a:pt x="585343" y="263778"/>
                </a:moveTo>
                <a:lnTo>
                  <a:pt x="589279" y="324103"/>
                </a:lnTo>
                <a:lnTo>
                  <a:pt x="625341" y="324103"/>
                </a:lnTo>
                <a:lnTo>
                  <a:pt x="585343" y="263778"/>
                </a:lnTo>
                <a:close/>
              </a:path>
            </a:pathLst>
          </a:custGeom>
          <a:solidFill>
            <a:srgbClr val="57B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72453" y="4963921"/>
            <a:ext cx="678815" cy="404495"/>
          </a:xfrm>
          <a:custGeom>
            <a:avLst/>
            <a:gdLst/>
            <a:ahLst/>
            <a:cxnLst/>
            <a:rect l="l" t="t" r="r" b="b"/>
            <a:pathLst>
              <a:path w="678815" h="404495">
                <a:moveTo>
                  <a:pt x="564343" y="367708"/>
                </a:moveTo>
                <a:lnTo>
                  <a:pt x="510158" y="394588"/>
                </a:lnTo>
                <a:lnTo>
                  <a:pt x="678561" y="404367"/>
                </a:lnTo>
                <a:lnTo>
                  <a:pt x="659782" y="376046"/>
                </a:lnTo>
                <a:lnTo>
                  <a:pt x="578866" y="376046"/>
                </a:lnTo>
                <a:lnTo>
                  <a:pt x="564343" y="367708"/>
                </a:lnTo>
                <a:close/>
              </a:path>
              <a:path w="678815" h="404495">
                <a:moveTo>
                  <a:pt x="589320" y="324118"/>
                </a:moveTo>
                <a:lnTo>
                  <a:pt x="591312" y="354329"/>
                </a:lnTo>
                <a:lnTo>
                  <a:pt x="564343" y="367708"/>
                </a:lnTo>
                <a:lnTo>
                  <a:pt x="578866" y="376046"/>
                </a:lnTo>
                <a:lnTo>
                  <a:pt x="603885" y="332485"/>
                </a:lnTo>
                <a:lnTo>
                  <a:pt x="589320" y="324118"/>
                </a:lnTo>
                <a:close/>
              </a:path>
              <a:path w="678815" h="404495">
                <a:moveTo>
                  <a:pt x="585343" y="263778"/>
                </a:moveTo>
                <a:lnTo>
                  <a:pt x="589320" y="324118"/>
                </a:lnTo>
                <a:lnTo>
                  <a:pt x="603885" y="332485"/>
                </a:lnTo>
                <a:lnTo>
                  <a:pt x="578866" y="376046"/>
                </a:lnTo>
                <a:lnTo>
                  <a:pt x="659782" y="376046"/>
                </a:lnTo>
                <a:lnTo>
                  <a:pt x="585343" y="263778"/>
                </a:lnTo>
                <a:close/>
              </a:path>
              <a:path w="678815" h="404495">
                <a:moveTo>
                  <a:pt x="25146" y="0"/>
                </a:moveTo>
                <a:lnTo>
                  <a:pt x="0" y="43687"/>
                </a:lnTo>
                <a:lnTo>
                  <a:pt x="564343" y="367708"/>
                </a:lnTo>
                <a:lnTo>
                  <a:pt x="591312" y="354329"/>
                </a:lnTo>
                <a:lnTo>
                  <a:pt x="589320" y="324118"/>
                </a:lnTo>
                <a:lnTo>
                  <a:pt x="25146" y="0"/>
                </a:lnTo>
                <a:close/>
              </a:path>
            </a:pathLst>
          </a:custGeom>
          <a:solidFill>
            <a:srgbClr val="373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03568" y="2942589"/>
            <a:ext cx="560070" cy="443865"/>
          </a:xfrm>
          <a:custGeom>
            <a:avLst/>
            <a:gdLst/>
            <a:ahLst/>
            <a:cxnLst/>
            <a:rect l="l" t="t" r="r" b="b"/>
            <a:pathLst>
              <a:path w="560070" h="443864">
                <a:moveTo>
                  <a:pt x="559561" y="0"/>
                </a:moveTo>
                <a:lnTo>
                  <a:pt x="394207" y="33147"/>
                </a:lnTo>
                <a:lnTo>
                  <a:pt x="451484" y="52197"/>
                </a:lnTo>
                <a:lnTo>
                  <a:pt x="0" y="403860"/>
                </a:lnTo>
                <a:lnTo>
                  <a:pt x="30987" y="443484"/>
                </a:lnTo>
                <a:lnTo>
                  <a:pt x="482473" y="91948"/>
                </a:lnTo>
                <a:lnTo>
                  <a:pt x="515696" y="91948"/>
                </a:lnTo>
                <a:lnTo>
                  <a:pt x="559561" y="0"/>
                </a:lnTo>
                <a:close/>
              </a:path>
              <a:path w="560070" h="443864">
                <a:moveTo>
                  <a:pt x="515696" y="91948"/>
                </a:moveTo>
                <a:lnTo>
                  <a:pt x="482473" y="91948"/>
                </a:lnTo>
                <a:lnTo>
                  <a:pt x="486917" y="152273"/>
                </a:lnTo>
                <a:lnTo>
                  <a:pt x="515696" y="91948"/>
                </a:lnTo>
                <a:close/>
              </a:path>
            </a:pathLst>
          </a:custGeom>
          <a:solidFill>
            <a:srgbClr val="57B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690868" y="2929889"/>
            <a:ext cx="560070" cy="443865"/>
          </a:xfrm>
          <a:custGeom>
            <a:avLst/>
            <a:gdLst/>
            <a:ahLst/>
            <a:cxnLst/>
            <a:rect l="l" t="t" r="r" b="b"/>
            <a:pathLst>
              <a:path w="560070" h="443864">
                <a:moveTo>
                  <a:pt x="451422" y="52246"/>
                </a:moveTo>
                <a:lnTo>
                  <a:pt x="0" y="403860"/>
                </a:lnTo>
                <a:lnTo>
                  <a:pt x="30987" y="443484"/>
                </a:lnTo>
                <a:lnTo>
                  <a:pt x="482429" y="91978"/>
                </a:lnTo>
                <a:lnTo>
                  <a:pt x="480186" y="61849"/>
                </a:lnTo>
                <a:lnTo>
                  <a:pt x="451422" y="52246"/>
                </a:lnTo>
                <a:close/>
              </a:path>
              <a:path w="560070" h="443864">
                <a:moveTo>
                  <a:pt x="539568" y="41910"/>
                </a:moveTo>
                <a:lnTo>
                  <a:pt x="464692" y="41910"/>
                </a:lnTo>
                <a:lnTo>
                  <a:pt x="495680" y="81661"/>
                </a:lnTo>
                <a:lnTo>
                  <a:pt x="482429" y="91978"/>
                </a:lnTo>
                <a:lnTo>
                  <a:pt x="486917" y="152273"/>
                </a:lnTo>
                <a:lnTo>
                  <a:pt x="539568" y="41910"/>
                </a:lnTo>
                <a:close/>
              </a:path>
              <a:path w="560070" h="443864">
                <a:moveTo>
                  <a:pt x="464692" y="41910"/>
                </a:moveTo>
                <a:lnTo>
                  <a:pt x="451422" y="52246"/>
                </a:lnTo>
                <a:lnTo>
                  <a:pt x="480186" y="61849"/>
                </a:lnTo>
                <a:lnTo>
                  <a:pt x="482429" y="91978"/>
                </a:lnTo>
                <a:lnTo>
                  <a:pt x="495680" y="81661"/>
                </a:lnTo>
                <a:lnTo>
                  <a:pt x="464692" y="41910"/>
                </a:lnTo>
                <a:close/>
              </a:path>
              <a:path w="560070" h="443864">
                <a:moveTo>
                  <a:pt x="559561" y="0"/>
                </a:moveTo>
                <a:lnTo>
                  <a:pt x="394207" y="33147"/>
                </a:lnTo>
                <a:lnTo>
                  <a:pt x="451422" y="52246"/>
                </a:lnTo>
                <a:lnTo>
                  <a:pt x="464692" y="41910"/>
                </a:lnTo>
                <a:lnTo>
                  <a:pt x="539568" y="41910"/>
                </a:lnTo>
                <a:lnTo>
                  <a:pt x="559561" y="0"/>
                </a:lnTo>
                <a:close/>
              </a:path>
            </a:pathLst>
          </a:custGeom>
          <a:solidFill>
            <a:srgbClr val="373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23461" y="5021707"/>
            <a:ext cx="699770" cy="478155"/>
          </a:xfrm>
          <a:custGeom>
            <a:avLst/>
            <a:gdLst/>
            <a:ahLst/>
            <a:cxnLst/>
            <a:rect l="l" t="t" r="r" b="b"/>
            <a:pathLst>
              <a:path w="699770" h="478154">
                <a:moveTo>
                  <a:pt x="83692" y="331724"/>
                </a:moveTo>
                <a:lnTo>
                  <a:pt x="0" y="478155"/>
                </a:lnTo>
                <a:lnTo>
                  <a:pt x="167386" y="457200"/>
                </a:lnTo>
                <a:lnTo>
                  <a:pt x="111633" y="433959"/>
                </a:lnTo>
                <a:lnTo>
                  <a:pt x="174314" y="392176"/>
                </a:lnTo>
                <a:lnTo>
                  <a:pt x="83692" y="392176"/>
                </a:lnTo>
                <a:lnTo>
                  <a:pt x="83692" y="331724"/>
                </a:lnTo>
                <a:close/>
              </a:path>
              <a:path w="699770" h="478154">
                <a:moveTo>
                  <a:pt x="671829" y="0"/>
                </a:moveTo>
                <a:lnTo>
                  <a:pt x="83692" y="392176"/>
                </a:lnTo>
                <a:lnTo>
                  <a:pt x="174314" y="392176"/>
                </a:lnTo>
                <a:lnTo>
                  <a:pt x="699770" y="41910"/>
                </a:lnTo>
                <a:lnTo>
                  <a:pt x="671829" y="0"/>
                </a:lnTo>
                <a:close/>
              </a:path>
            </a:pathLst>
          </a:custGeom>
          <a:solidFill>
            <a:srgbClr val="57B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10761" y="5009007"/>
            <a:ext cx="699770" cy="478155"/>
          </a:xfrm>
          <a:custGeom>
            <a:avLst/>
            <a:gdLst/>
            <a:ahLst/>
            <a:cxnLst/>
            <a:rect l="l" t="t" r="r" b="b"/>
            <a:pathLst>
              <a:path w="699770" h="478154">
                <a:moveTo>
                  <a:pt x="83692" y="331724"/>
                </a:moveTo>
                <a:lnTo>
                  <a:pt x="0" y="478155"/>
                </a:lnTo>
                <a:lnTo>
                  <a:pt x="167386" y="457200"/>
                </a:lnTo>
                <a:lnTo>
                  <a:pt x="133786" y="443230"/>
                </a:lnTo>
                <a:lnTo>
                  <a:pt x="97662" y="443230"/>
                </a:lnTo>
                <a:lnTo>
                  <a:pt x="69723" y="401447"/>
                </a:lnTo>
                <a:lnTo>
                  <a:pt x="83692" y="392132"/>
                </a:lnTo>
                <a:lnTo>
                  <a:pt x="83692" y="331724"/>
                </a:lnTo>
                <a:close/>
              </a:path>
              <a:path w="699770" h="478154">
                <a:moveTo>
                  <a:pt x="83751" y="422426"/>
                </a:moveTo>
                <a:lnTo>
                  <a:pt x="97662" y="443230"/>
                </a:lnTo>
                <a:lnTo>
                  <a:pt x="111540" y="433980"/>
                </a:lnTo>
                <a:lnTo>
                  <a:pt x="83751" y="422426"/>
                </a:lnTo>
                <a:close/>
              </a:path>
              <a:path w="699770" h="478154">
                <a:moveTo>
                  <a:pt x="111540" y="433980"/>
                </a:moveTo>
                <a:lnTo>
                  <a:pt x="97662" y="443230"/>
                </a:lnTo>
                <a:lnTo>
                  <a:pt x="133786" y="443230"/>
                </a:lnTo>
                <a:lnTo>
                  <a:pt x="111540" y="433980"/>
                </a:lnTo>
                <a:close/>
              </a:path>
              <a:path w="699770" h="478154">
                <a:moveTo>
                  <a:pt x="671829" y="0"/>
                </a:moveTo>
                <a:lnTo>
                  <a:pt x="83692" y="392132"/>
                </a:lnTo>
                <a:lnTo>
                  <a:pt x="83751" y="422426"/>
                </a:lnTo>
                <a:lnTo>
                  <a:pt x="111540" y="433980"/>
                </a:lnTo>
                <a:lnTo>
                  <a:pt x="699770" y="41910"/>
                </a:lnTo>
                <a:lnTo>
                  <a:pt x="671829" y="0"/>
                </a:lnTo>
                <a:close/>
              </a:path>
              <a:path w="699770" h="478154">
                <a:moveTo>
                  <a:pt x="83692" y="392132"/>
                </a:moveTo>
                <a:lnTo>
                  <a:pt x="69723" y="401447"/>
                </a:lnTo>
                <a:lnTo>
                  <a:pt x="83692" y="422338"/>
                </a:lnTo>
                <a:lnTo>
                  <a:pt x="83692" y="392132"/>
                </a:lnTo>
                <a:close/>
              </a:path>
            </a:pathLst>
          </a:custGeom>
          <a:solidFill>
            <a:srgbClr val="373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84421" y="2925826"/>
            <a:ext cx="603250" cy="528320"/>
          </a:xfrm>
          <a:custGeom>
            <a:avLst/>
            <a:gdLst/>
            <a:ahLst/>
            <a:cxnLst/>
            <a:rect l="l" t="t" r="r" b="b"/>
            <a:pathLst>
              <a:path w="603250" h="528320">
                <a:moveTo>
                  <a:pt x="148933" y="95885"/>
                </a:moveTo>
                <a:lnTo>
                  <a:pt x="72136" y="95885"/>
                </a:lnTo>
                <a:lnTo>
                  <a:pt x="570229" y="528065"/>
                </a:lnTo>
                <a:lnTo>
                  <a:pt x="603250" y="489965"/>
                </a:lnTo>
                <a:lnTo>
                  <a:pt x="148933" y="95885"/>
                </a:lnTo>
                <a:close/>
              </a:path>
              <a:path w="603250" h="528320">
                <a:moveTo>
                  <a:pt x="0" y="0"/>
                </a:moveTo>
                <a:lnTo>
                  <a:pt x="64515" y="155828"/>
                </a:lnTo>
                <a:lnTo>
                  <a:pt x="72136" y="95885"/>
                </a:lnTo>
                <a:lnTo>
                  <a:pt x="148933" y="95885"/>
                </a:lnTo>
                <a:lnTo>
                  <a:pt x="105155" y="57912"/>
                </a:lnTo>
                <a:lnTo>
                  <a:pt x="163449" y="41910"/>
                </a:lnTo>
                <a:lnTo>
                  <a:pt x="0" y="0"/>
                </a:lnTo>
                <a:close/>
              </a:path>
            </a:pathLst>
          </a:custGeom>
          <a:solidFill>
            <a:srgbClr val="57B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71721" y="2913126"/>
            <a:ext cx="603250" cy="528320"/>
          </a:xfrm>
          <a:custGeom>
            <a:avLst/>
            <a:gdLst/>
            <a:ahLst/>
            <a:cxnLst/>
            <a:rect l="l" t="t" r="r" b="b"/>
            <a:pathLst>
              <a:path w="603250" h="528320">
                <a:moveTo>
                  <a:pt x="105173" y="57895"/>
                </a:moveTo>
                <a:lnTo>
                  <a:pt x="75945" y="65912"/>
                </a:lnTo>
                <a:lnTo>
                  <a:pt x="72125" y="95970"/>
                </a:lnTo>
                <a:lnTo>
                  <a:pt x="570229" y="528065"/>
                </a:lnTo>
                <a:lnTo>
                  <a:pt x="603250" y="489965"/>
                </a:lnTo>
                <a:lnTo>
                  <a:pt x="105173" y="57895"/>
                </a:lnTo>
                <a:close/>
              </a:path>
              <a:path w="603250" h="528320">
                <a:moveTo>
                  <a:pt x="0" y="0"/>
                </a:moveTo>
                <a:lnTo>
                  <a:pt x="64515" y="155828"/>
                </a:lnTo>
                <a:lnTo>
                  <a:pt x="72125" y="95970"/>
                </a:lnTo>
                <a:lnTo>
                  <a:pt x="59436" y="84962"/>
                </a:lnTo>
                <a:lnTo>
                  <a:pt x="92455" y="46862"/>
                </a:lnTo>
                <a:lnTo>
                  <a:pt x="145392" y="46862"/>
                </a:lnTo>
                <a:lnTo>
                  <a:pt x="163449" y="41910"/>
                </a:lnTo>
                <a:lnTo>
                  <a:pt x="0" y="0"/>
                </a:lnTo>
                <a:close/>
              </a:path>
              <a:path w="603250" h="528320">
                <a:moveTo>
                  <a:pt x="75945" y="65912"/>
                </a:moveTo>
                <a:lnTo>
                  <a:pt x="59436" y="84962"/>
                </a:lnTo>
                <a:lnTo>
                  <a:pt x="72125" y="95970"/>
                </a:lnTo>
                <a:lnTo>
                  <a:pt x="75945" y="65912"/>
                </a:lnTo>
                <a:close/>
              </a:path>
              <a:path w="603250" h="528320">
                <a:moveTo>
                  <a:pt x="92455" y="46862"/>
                </a:moveTo>
                <a:lnTo>
                  <a:pt x="75946" y="65912"/>
                </a:lnTo>
                <a:lnTo>
                  <a:pt x="105173" y="57895"/>
                </a:lnTo>
                <a:lnTo>
                  <a:pt x="92455" y="46862"/>
                </a:lnTo>
                <a:close/>
              </a:path>
              <a:path w="603250" h="528320">
                <a:moveTo>
                  <a:pt x="145392" y="46862"/>
                </a:moveTo>
                <a:lnTo>
                  <a:pt x="92455" y="46862"/>
                </a:lnTo>
                <a:lnTo>
                  <a:pt x="105173" y="57895"/>
                </a:lnTo>
                <a:lnTo>
                  <a:pt x="145392" y="46862"/>
                </a:lnTo>
                <a:close/>
              </a:path>
            </a:pathLst>
          </a:custGeom>
          <a:solidFill>
            <a:srgbClr val="373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27988" y="6347463"/>
            <a:ext cx="311670" cy="4015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528952" y="6390233"/>
            <a:ext cx="474345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*</a:t>
            </a:r>
            <a:r>
              <a:rPr sz="1400" b="1" dirty="0">
                <a:latin typeface="Arial"/>
                <a:cs typeface="Arial"/>
              </a:rPr>
              <a:t>Diabetes is </a:t>
            </a:r>
            <a:r>
              <a:rPr sz="1400" b="1" spc="-5" dirty="0">
                <a:latin typeface="Arial"/>
                <a:cs typeface="Arial"/>
              </a:rPr>
              <a:t>the no. </a:t>
            </a:r>
            <a:r>
              <a:rPr sz="1400" b="1" dirty="0">
                <a:latin typeface="Arial"/>
                <a:cs typeface="Arial"/>
              </a:rPr>
              <a:t>1 cause </a:t>
            </a:r>
            <a:r>
              <a:rPr sz="1400" b="1" spc="-5" dirty="0">
                <a:latin typeface="Arial"/>
                <a:cs typeface="Arial"/>
              </a:rPr>
              <a:t>of renal</a:t>
            </a:r>
            <a:r>
              <a:rPr sz="1400" b="1" spc="-1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failure,</a:t>
            </a:r>
            <a:endParaRPr sz="1400">
              <a:latin typeface="Arial"/>
              <a:cs typeface="Arial"/>
            </a:endParaRPr>
          </a:p>
          <a:p>
            <a:pPr marL="6096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new cases </a:t>
            </a:r>
            <a:r>
              <a:rPr sz="1400" b="1" spc="-5" dirty="0">
                <a:latin typeface="Arial"/>
                <a:cs typeface="Arial"/>
              </a:rPr>
              <a:t>of blindness, </a:t>
            </a:r>
            <a:r>
              <a:rPr sz="1400" b="1" dirty="0">
                <a:latin typeface="Arial"/>
                <a:cs typeface="Arial"/>
              </a:rPr>
              <a:t>and </a:t>
            </a:r>
            <a:r>
              <a:rPr sz="1400" b="1" spc="-5" dirty="0">
                <a:latin typeface="Arial"/>
                <a:cs typeface="Arial"/>
              </a:rPr>
              <a:t>nontraumatic</a:t>
            </a:r>
            <a:r>
              <a:rPr sz="1400" b="1" spc="-11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amputations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906006" y="5146928"/>
            <a:ext cx="3190240" cy="727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13080">
              <a:lnSpc>
                <a:spcPct val="100000"/>
              </a:lnSpc>
              <a:spcBef>
                <a:spcPts val="100"/>
              </a:spcBef>
            </a:pPr>
            <a:r>
              <a:rPr sz="2300" b="1" dirty="0">
                <a:solidFill>
                  <a:srgbClr val="373545"/>
                </a:solidFill>
                <a:latin typeface="Arial"/>
                <a:cs typeface="Arial"/>
              </a:rPr>
              <a:t>Nerve damage in  60% to 70% of</a:t>
            </a:r>
            <a:r>
              <a:rPr sz="2300" b="1" spc="-130" dirty="0">
                <a:solidFill>
                  <a:srgbClr val="373545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373545"/>
                </a:solidFill>
                <a:latin typeface="Arial"/>
                <a:cs typeface="Arial"/>
              </a:rPr>
              <a:t>patients</a:t>
            </a:r>
            <a:endParaRPr sz="23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614923" y="2339085"/>
            <a:ext cx="151130" cy="836930"/>
          </a:xfrm>
          <a:custGeom>
            <a:avLst/>
            <a:gdLst/>
            <a:ahLst/>
            <a:cxnLst/>
            <a:rect l="l" t="t" r="r" b="b"/>
            <a:pathLst>
              <a:path w="151129" h="836930">
                <a:moveTo>
                  <a:pt x="100584" y="117348"/>
                </a:moveTo>
                <a:lnTo>
                  <a:pt x="50291" y="117348"/>
                </a:lnTo>
                <a:lnTo>
                  <a:pt x="50291" y="836676"/>
                </a:lnTo>
                <a:lnTo>
                  <a:pt x="100584" y="836676"/>
                </a:lnTo>
                <a:lnTo>
                  <a:pt x="100584" y="117348"/>
                </a:lnTo>
                <a:close/>
              </a:path>
              <a:path w="151129" h="836930">
                <a:moveTo>
                  <a:pt x="75437" y="0"/>
                </a:moveTo>
                <a:lnTo>
                  <a:pt x="0" y="150875"/>
                </a:lnTo>
                <a:lnTo>
                  <a:pt x="50291" y="117348"/>
                </a:lnTo>
                <a:lnTo>
                  <a:pt x="134112" y="117348"/>
                </a:lnTo>
                <a:lnTo>
                  <a:pt x="75437" y="0"/>
                </a:lnTo>
                <a:close/>
              </a:path>
              <a:path w="151129" h="836930">
                <a:moveTo>
                  <a:pt x="134112" y="117348"/>
                </a:moveTo>
                <a:lnTo>
                  <a:pt x="100584" y="117348"/>
                </a:lnTo>
                <a:lnTo>
                  <a:pt x="150875" y="150875"/>
                </a:lnTo>
                <a:lnTo>
                  <a:pt x="134112" y="117348"/>
                </a:lnTo>
                <a:close/>
              </a:path>
            </a:pathLst>
          </a:custGeom>
          <a:solidFill>
            <a:srgbClr val="57B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02223" y="2326385"/>
            <a:ext cx="151130" cy="836930"/>
          </a:xfrm>
          <a:custGeom>
            <a:avLst/>
            <a:gdLst/>
            <a:ahLst/>
            <a:cxnLst/>
            <a:rect l="l" t="t" r="r" b="b"/>
            <a:pathLst>
              <a:path w="151129" h="836930">
                <a:moveTo>
                  <a:pt x="75437" y="100584"/>
                </a:moveTo>
                <a:lnTo>
                  <a:pt x="50291" y="117348"/>
                </a:lnTo>
                <a:lnTo>
                  <a:pt x="50291" y="836676"/>
                </a:lnTo>
                <a:lnTo>
                  <a:pt x="100584" y="836676"/>
                </a:lnTo>
                <a:lnTo>
                  <a:pt x="100584" y="117348"/>
                </a:lnTo>
                <a:lnTo>
                  <a:pt x="75437" y="100584"/>
                </a:lnTo>
                <a:close/>
              </a:path>
              <a:path w="151129" h="836930">
                <a:moveTo>
                  <a:pt x="75437" y="0"/>
                </a:moveTo>
                <a:lnTo>
                  <a:pt x="0" y="150875"/>
                </a:lnTo>
                <a:lnTo>
                  <a:pt x="50291" y="117348"/>
                </a:lnTo>
                <a:lnTo>
                  <a:pt x="50291" y="100584"/>
                </a:lnTo>
                <a:lnTo>
                  <a:pt x="125729" y="100584"/>
                </a:lnTo>
                <a:lnTo>
                  <a:pt x="75437" y="0"/>
                </a:lnTo>
                <a:close/>
              </a:path>
              <a:path w="151129" h="836930">
                <a:moveTo>
                  <a:pt x="125729" y="100584"/>
                </a:moveTo>
                <a:lnTo>
                  <a:pt x="100584" y="100584"/>
                </a:lnTo>
                <a:lnTo>
                  <a:pt x="100584" y="117348"/>
                </a:lnTo>
                <a:lnTo>
                  <a:pt x="150875" y="150875"/>
                </a:lnTo>
                <a:lnTo>
                  <a:pt x="125729" y="100584"/>
                </a:lnTo>
                <a:close/>
              </a:path>
              <a:path w="151129" h="836930">
                <a:moveTo>
                  <a:pt x="75437" y="100584"/>
                </a:moveTo>
                <a:lnTo>
                  <a:pt x="50291" y="100584"/>
                </a:lnTo>
                <a:lnTo>
                  <a:pt x="50291" y="117348"/>
                </a:lnTo>
                <a:lnTo>
                  <a:pt x="75437" y="100584"/>
                </a:lnTo>
                <a:close/>
              </a:path>
              <a:path w="151129" h="836930">
                <a:moveTo>
                  <a:pt x="100584" y="100584"/>
                </a:moveTo>
                <a:lnTo>
                  <a:pt x="75437" y="100584"/>
                </a:lnTo>
                <a:lnTo>
                  <a:pt x="100584" y="117348"/>
                </a:lnTo>
                <a:lnTo>
                  <a:pt x="100584" y="100584"/>
                </a:lnTo>
                <a:close/>
              </a:path>
            </a:pathLst>
          </a:custGeom>
          <a:solidFill>
            <a:srgbClr val="373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223384" y="1553337"/>
            <a:ext cx="2825750" cy="727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373545"/>
                </a:solidFill>
                <a:latin typeface="Arial"/>
                <a:cs typeface="Arial"/>
              </a:rPr>
              <a:t>6th leading cause</a:t>
            </a:r>
            <a:r>
              <a:rPr sz="2300" b="1" spc="-175" dirty="0">
                <a:solidFill>
                  <a:srgbClr val="373545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373545"/>
                </a:solidFill>
                <a:latin typeface="Arial"/>
                <a:cs typeface="Arial"/>
              </a:rPr>
              <a:t>of</a:t>
            </a:r>
            <a:endParaRPr sz="23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sz="2300" b="1" dirty="0">
                <a:solidFill>
                  <a:srgbClr val="373545"/>
                </a:solidFill>
                <a:latin typeface="Arial"/>
                <a:cs typeface="Arial"/>
              </a:rPr>
              <a:t>death</a:t>
            </a:r>
            <a:endParaRPr sz="23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309873" y="4104640"/>
            <a:ext cx="742315" cy="151130"/>
          </a:xfrm>
          <a:custGeom>
            <a:avLst/>
            <a:gdLst/>
            <a:ahLst/>
            <a:cxnLst/>
            <a:rect l="l" t="t" r="r" b="b"/>
            <a:pathLst>
              <a:path w="742314" h="151129">
                <a:moveTo>
                  <a:pt x="150875" y="0"/>
                </a:moveTo>
                <a:lnTo>
                  <a:pt x="0" y="75437"/>
                </a:lnTo>
                <a:lnTo>
                  <a:pt x="150875" y="150876"/>
                </a:lnTo>
                <a:lnTo>
                  <a:pt x="117348" y="100584"/>
                </a:lnTo>
                <a:lnTo>
                  <a:pt x="742188" y="100584"/>
                </a:lnTo>
                <a:lnTo>
                  <a:pt x="742188" y="50292"/>
                </a:lnTo>
                <a:lnTo>
                  <a:pt x="117348" y="50292"/>
                </a:lnTo>
                <a:lnTo>
                  <a:pt x="150875" y="0"/>
                </a:lnTo>
                <a:close/>
              </a:path>
            </a:pathLst>
          </a:custGeom>
          <a:solidFill>
            <a:srgbClr val="57B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97173" y="4091940"/>
            <a:ext cx="742315" cy="151130"/>
          </a:xfrm>
          <a:custGeom>
            <a:avLst/>
            <a:gdLst/>
            <a:ahLst/>
            <a:cxnLst/>
            <a:rect l="l" t="t" r="r" b="b"/>
            <a:pathLst>
              <a:path w="742314" h="151129">
                <a:moveTo>
                  <a:pt x="150875" y="0"/>
                </a:moveTo>
                <a:lnTo>
                  <a:pt x="0" y="75437"/>
                </a:lnTo>
                <a:lnTo>
                  <a:pt x="150875" y="150876"/>
                </a:lnTo>
                <a:lnTo>
                  <a:pt x="117348" y="100584"/>
                </a:lnTo>
                <a:lnTo>
                  <a:pt x="100584" y="100584"/>
                </a:lnTo>
                <a:lnTo>
                  <a:pt x="100584" y="50292"/>
                </a:lnTo>
                <a:lnTo>
                  <a:pt x="117348" y="50292"/>
                </a:lnTo>
                <a:lnTo>
                  <a:pt x="150875" y="0"/>
                </a:lnTo>
                <a:close/>
              </a:path>
              <a:path w="742314" h="151129">
                <a:moveTo>
                  <a:pt x="100584" y="75437"/>
                </a:moveTo>
                <a:lnTo>
                  <a:pt x="100584" y="100584"/>
                </a:lnTo>
                <a:lnTo>
                  <a:pt x="117348" y="100584"/>
                </a:lnTo>
                <a:lnTo>
                  <a:pt x="100584" y="75437"/>
                </a:lnTo>
                <a:close/>
              </a:path>
              <a:path w="742314" h="151129">
                <a:moveTo>
                  <a:pt x="742188" y="50292"/>
                </a:moveTo>
                <a:lnTo>
                  <a:pt x="117348" y="50292"/>
                </a:lnTo>
                <a:lnTo>
                  <a:pt x="100584" y="75437"/>
                </a:lnTo>
                <a:lnTo>
                  <a:pt x="117348" y="100584"/>
                </a:lnTo>
                <a:lnTo>
                  <a:pt x="742188" y="100584"/>
                </a:lnTo>
                <a:lnTo>
                  <a:pt x="742188" y="50292"/>
                </a:lnTo>
                <a:close/>
              </a:path>
              <a:path w="742314" h="151129">
                <a:moveTo>
                  <a:pt x="117348" y="50292"/>
                </a:moveTo>
                <a:lnTo>
                  <a:pt x="100584" y="50292"/>
                </a:lnTo>
                <a:lnTo>
                  <a:pt x="100584" y="75437"/>
                </a:lnTo>
                <a:lnTo>
                  <a:pt x="117348" y="50292"/>
                </a:lnTo>
                <a:close/>
              </a:path>
            </a:pathLst>
          </a:custGeom>
          <a:solidFill>
            <a:srgbClr val="373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842516" y="199631"/>
            <a:ext cx="6400037" cy="11224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2104770" y="377697"/>
            <a:ext cx="4297680" cy="720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sz="2400" spc="-10" dirty="0">
                <a:solidFill>
                  <a:srgbClr val="373545"/>
                </a:solidFill>
                <a:latin typeface="Arial Rounded MT Bold"/>
                <a:cs typeface="Arial Rounded MT Bold"/>
              </a:rPr>
              <a:t>Diabetes </a:t>
            </a:r>
            <a:r>
              <a:rPr sz="2400" dirty="0">
                <a:solidFill>
                  <a:srgbClr val="373545"/>
                </a:solidFill>
                <a:latin typeface="Arial Rounded MT Bold"/>
                <a:cs typeface="Arial Rounded MT Bold"/>
              </a:rPr>
              <a:t>Mellitus :</a:t>
            </a:r>
            <a:endParaRPr sz="2400">
              <a:latin typeface="Arial Rounded MT Bold"/>
              <a:cs typeface="Arial Rounded MT Bold"/>
            </a:endParaRPr>
          </a:p>
          <a:p>
            <a:pPr marL="12700">
              <a:lnSpc>
                <a:spcPts val="2735"/>
              </a:lnSpc>
            </a:pPr>
            <a:r>
              <a:rPr sz="2400" dirty="0">
                <a:solidFill>
                  <a:srgbClr val="373545"/>
                </a:solidFill>
                <a:latin typeface="Arial Rounded MT Bold"/>
                <a:cs typeface="Arial Rounded MT Bold"/>
              </a:rPr>
              <a:t>Health </a:t>
            </a:r>
            <a:r>
              <a:rPr sz="2400" spc="-5" dirty="0">
                <a:solidFill>
                  <a:srgbClr val="373545"/>
                </a:solidFill>
                <a:latin typeface="Arial Rounded MT Bold"/>
                <a:cs typeface="Arial Rounded MT Bold"/>
              </a:rPr>
              <a:t>Impact </a:t>
            </a:r>
            <a:r>
              <a:rPr sz="2400" dirty="0">
                <a:solidFill>
                  <a:srgbClr val="373545"/>
                </a:solidFill>
                <a:latin typeface="Arial Rounded MT Bold"/>
                <a:cs typeface="Arial Rounded MT Bold"/>
              </a:rPr>
              <a:t>of the</a:t>
            </a:r>
            <a:r>
              <a:rPr sz="2400" spc="-395" dirty="0">
                <a:solidFill>
                  <a:srgbClr val="373545"/>
                </a:solidFill>
                <a:latin typeface="Arial Rounded MT Bold"/>
                <a:cs typeface="Arial Rounded MT Bold"/>
              </a:rPr>
              <a:t> </a:t>
            </a:r>
            <a:r>
              <a:rPr sz="2400" spc="-10" dirty="0">
                <a:solidFill>
                  <a:srgbClr val="373545"/>
                </a:solidFill>
                <a:latin typeface="Arial Rounded MT Bold"/>
                <a:cs typeface="Arial Rounded MT Bold"/>
              </a:rPr>
              <a:t>Disease</a:t>
            </a:r>
            <a:endParaRPr sz="240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02932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899" y="403762"/>
            <a:ext cx="10515600" cy="1325563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dirty="0"/>
              <a:t/>
            </a:r>
            <a:br>
              <a:rPr lang="en-US" dirty="0"/>
            </a:br>
            <a:r>
              <a:rPr lang="el-GR" dirty="0">
                <a:solidFill>
                  <a:srgbClr val="FF0000"/>
                </a:solidFill>
              </a:rPr>
              <a:t>α-</a:t>
            </a:r>
            <a:r>
              <a:rPr lang="en-US" dirty="0" err="1">
                <a:solidFill>
                  <a:srgbClr val="FF0000"/>
                </a:solidFill>
              </a:rPr>
              <a:t>Glucosidase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inhibitors</a:t>
            </a:r>
            <a:r>
              <a:rPr lang="en-US" dirty="0">
                <a:solidFill>
                  <a:srgbClr val="FF0000"/>
                </a:solidFill>
              </a:rPr>
              <a:t>	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Acarbose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(25.50.100)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smtClean="0"/>
              <a:t>GI </a:t>
            </a:r>
            <a:r>
              <a:rPr lang="en-US" dirty="0"/>
              <a:t>flatulence, liver function tests </a:t>
            </a:r>
            <a:endParaRPr lang="en-US" dirty="0" smtClean="0"/>
          </a:p>
          <a:p>
            <a:r>
              <a:rPr lang="en-US" dirty="0" smtClean="0"/>
              <a:t>IBD</a:t>
            </a:r>
          </a:p>
          <a:p>
            <a:r>
              <a:rPr lang="en-US" dirty="0" err="1" smtClean="0"/>
              <a:t>Gastroparesia</a:t>
            </a:r>
            <a:endParaRPr lang="en-US" dirty="0"/>
          </a:p>
          <a:p>
            <a:pPr algn="l" rtl="0"/>
            <a:r>
              <a:rPr lang="en-US" dirty="0"/>
              <a:t>Renal/liver disease </a:t>
            </a:r>
            <a:endParaRPr lang="en-US" dirty="0" smtClean="0"/>
          </a:p>
          <a:p>
            <a:pPr marL="0" indent="0" algn="l" rtl="0">
              <a:buNone/>
            </a:pPr>
            <a:r>
              <a:rPr lang="en-US" dirty="0"/>
              <a:t>	</a:t>
            </a:r>
          </a:p>
          <a:p>
            <a:pPr algn="l" rt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283942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91402" y="1844674"/>
            <a:ext cx="7872211" cy="4876801"/>
          </a:xfrm>
        </p:spPr>
        <p:txBody>
          <a:bodyPr>
            <a:normAutofit/>
          </a:bodyPr>
          <a:lstStyle/>
          <a:p>
            <a:r>
              <a:rPr lang="en-US" sz="1700" dirty="0" smtClean="0"/>
              <a:t> Diabetes </a:t>
            </a:r>
            <a:r>
              <a:rPr lang="en-US" sz="1700" dirty="0"/>
              <a:t>is one of the leading causes of chronic kidney disease (CKD</a:t>
            </a:r>
            <a:r>
              <a:rPr lang="en-US" sz="1700" dirty="0" smtClean="0"/>
              <a:t>).</a:t>
            </a:r>
          </a:p>
          <a:p>
            <a:r>
              <a:rPr lang="en-US" sz="1700" dirty="0" smtClean="0"/>
              <a:t> Up </a:t>
            </a:r>
            <a:r>
              <a:rPr lang="en-US" sz="1700" dirty="0"/>
              <a:t>to 40% of people with diabetes will </a:t>
            </a:r>
            <a:r>
              <a:rPr lang="en-US" sz="1700" dirty="0" smtClean="0"/>
              <a:t>develop </a:t>
            </a:r>
            <a:r>
              <a:rPr lang="en-US" sz="1700" dirty="0"/>
              <a:t>chronic kidney </a:t>
            </a:r>
            <a:r>
              <a:rPr lang="en-US" sz="1700" dirty="0" smtClean="0"/>
              <a:t>disease.</a:t>
            </a:r>
          </a:p>
          <a:p>
            <a:pPr>
              <a:lnSpc>
                <a:spcPct val="150000"/>
              </a:lnSpc>
            </a:pPr>
            <a:r>
              <a:rPr lang="en-US" sz="1700" dirty="0" smtClean="0"/>
              <a:t> More </a:t>
            </a:r>
            <a:r>
              <a:rPr lang="en-US" sz="1700" dirty="0"/>
              <a:t>than 80% of cases of end-stage renal disease (ESRD) are caused by </a:t>
            </a:r>
            <a:r>
              <a:rPr lang="en-US" sz="1700" dirty="0" smtClean="0"/>
              <a:t>diabetes </a:t>
            </a:r>
            <a:r>
              <a:rPr lang="en-US" sz="1700" dirty="0"/>
              <a:t>, hypertension or a combination of </a:t>
            </a:r>
            <a:r>
              <a:rPr lang="en-US" sz="1700" dirty="0" smtClean="0"/>
              <a:t>both.</a:t>
            </a:r>
          </a:p>
          <a:p>
            <a:pPr>
              <a:lnSpc>
                <a:spcPct val="150000"/>
              </a:lnSpc>
            </a:pPr>
            <a:r>
              <a:rPr lang="en-US" sz="1700" dirty="0"/>
              <a:t>50 % of dialysis patients have </a:t>
            </a:r>
            <a:r>
              <a:rPr lang="en-US" sz="1700" dirty="0" smtClean="0"/>
              <a:t>DM.</a:t>
            </a:r>
          </a:p>
          <a:p>
            <a:pPr>
              <a:lnSpc>
                <a:spcPct val="150000"/>
              </a:lnSpc>
            </a:pPr>
            <a:r>
              <a:rPr lang="en-US" sz="1700" dirty="0"/>
              <a:t> Both diabetes and CKD are strongly associated with cardiovascular disease (CVD</a:t>
            </a:r>
            <a:r>
              <a:rPr lang="en-US" sz="1700" dirty="0" smtClean="0"/>
              <a:t>).</a:t>
            </a:r>
          </a:p>
          <a:p>
            <a:pPr>
              <a:lnSpc>
                <a:spcPct val="150000"/>
              </a:lnSpc>
            </a:pPr>
            <a:r>
              <a:rPr lang="en-US" sz="1700" dirty="0"/>
              <a:t> </a:t>
            </a:r>
            <a:r>
              <a:rPr lang="en-US" sz="1700" dirty="0" smtClean="0"/>
              <a:t>The </a:t>
            </a:r>
            <a:r>
              <a:rPr lang="en-US" sz="1700" dirty="0"/>
              <a:t>control blood glucose and blood pressure to reduce the risk of kidney </a:t>
            </a:r>
            <a:r>
              <a:rPr lang="en-US" sz="1700" dirty="0" smtClean="0"/>
              <a:t>disease.</a:t>
            </a:r>
          </a:p>
          <a:p>
            <a:pPr>
              <a:lnSpc>
                <a:spcPct val="150000"/>
              </a:lnSpc>
            </a:pPr>
            <a:endParaRPr lang="en-US" sz="1700" dirty="0" smtClean="0"/>
          </a:p>
          <a:p>
            <a:endParaRPr lang="en-US" sz="17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7011" y="1379111"/>
            <a:ext cx="3548743" cy="41147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5006" y="6292691"/>
            <a:ext cx="22797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1000" dirty="0" smtClean="0">
                <a:solidFill>
                  <a:prstClr val="black"/>
                </a:solidFill>
              </a:rPr>
              <a:t>1. IDF </a:t>
            </a:r>
            <a:r>
              <a:rPr lang="en-US" sz="1000" dirty="0">
                <a:solidFill>
                  <a:prstClr val="black"/>
                </a:solidFill>
              </a:rPr>
              <a:t>Diabetes Atlas - 8th </a:t>
            </a:r>
            <a:r>
              <a:rPr lang="en-US" sz="1000" dirty="0" smtClean="0">
                <a:solidFill>
                  <a:prstClr val="black"/>
                </a:solidFill>
              </a:rPr>
              <a:t>Edition (2017)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1402" y="640447"/>
            <a:ext cx="435728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Calibri Light (Headings)"/>
              </a:rPr>
              <a:t>Diabetes and the </a:t>
            </a:r>
            <a:r>
              <a:rPr lang="en-US" sz="2800" dirty="0" smtClean="0">
                <a:solidFill>
                  <a:prstClr val="black"/>
                </a:solidFill>
                <a:latin typeface="Calibri Light (Headings)"/>
              </a:rPr>
              <a:t>kidneys</a:t>
            </a:r>
            <a:r>
              <a:rPr lang="en-US" sz="2800" baseline="30000" dirty="0" smtClean="0">
                <a:solidFill>
                  <a:prstClr val="black"/>
                </a:solidFill>
                <a:latin typeface="Calibri Light (Headings)"/>
              </a:rPr>
              <a:t>1</a:t>
            </a:r>
            <a:endParaRPr lang="en-US" sz="2800" dirty="0">
              <a:solidFill>
                <a:prstClr val="black"/>
              </a:solidFill>
              <a:latin typeface="Calibri Light (Headings)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4A92-0B3F-420C-9DC1-A83C2D422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949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336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Dipeptidyl peptidase IV </a:t>
            </a:r>
            <a:r>
              <a:rPr lang="en-US" dirty="0" smtClean="0">
                <a:solidFill>
                  <a:srgbClr val="FF0000"/>
                </a:solidFill>
              </a:rPr>
              <a:t>inhibitor </a:t>
            </a:r>
            <a:r>
              <a:rPr lang="en-US" dirty="0">
                <a:solidFill>
                  <a:srgbClr val="FF0000"/>
                </a:solidFill>
              </a:rPr>
              <a:t>	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8494"/>
            <a:ext cx="10515600" cy="4778469"/>
          </a:xfrm>
        </p:spPr>
        <p:txBody>
          <a:bodyPr/>
          <a:lstStyle/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Sitagliptin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ziptin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,….)</a:t>
            </a:r>
          </a:p>
          <a:p>
            <a:pPr algn="l" rtl="0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Linagliptin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melijent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,….) </a:t>
            </a:r>
            <a:r>
              <a:rPr lang="en-US" dirty="0" smtClean="0">
                <a:solidFill>
                  <a:srgbClr val="FF0000"/>
                </a:solidFill>
              </a:rPr>
              <a:t>no dose adjustment in RF</a:t>
            </a:r>
          </a:p>
          <a:p>
            <a:pPr algn="l" rtl="0"/>
            <a:r>
              <a:rPr lang="en-US" dirty="0" smtClean="0"/>
              <a:t>Well </a:t>
            </a:r>
            <a:r>
              <a:rPr lang="en-US" dirty="0"/>
              <a:t>tolerated, do not cause hypoglycemia </a:t>
            </a:r>
            <a:endParaRPr lang="en-US" dirty="0" smtClean="0"/>
          </a:p>
          <a:p>
            <a:pPr marL="0" indent="0" algn="l" rtl="0">
              <a:buNone/>
            </a:pPr>
            <a:r>
              <a:rPr lang="en-US" dirty="0"/>
              <a:t>	</a:t>
            </a:r>
            <a:endParaRPr lang="en-US" dirty="0" smtClean="0"/>
          </a:p>
          <a:p>
            <a:pPr algn="l" rtl="0"/>
            <a:r>
              <a:rPr lang="en-US" dirty="0" smtClean="0"/>
              <a:t>Angioedema</a:t>
            </a:r>
            <a:r>
              <a:rPr lang="en-US" dirty="0"/>
              <a:t>/ urticarial and immune-mediated dermatologic effects 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Reduced </a:t>
            </a:r>
            <a:r>
              <a:rPr lang="en-US" dirty="0"/>
              <a:t>dose with renal disease </a:t>
            </a:r>
            <a:endParaRPr lang="en-US" dirty="0" smtClean="0"/>
          </a:p>
          <a:p>
            <a:pPr algn="l" rtl="0"/>
            <a:r>
              <a:rPr lang="en-US" dirty="0" smtClean="0"/>
              <a:t>Potential risk of acute </a:t>
            </a:r>
            <a:r>
              <a:rPr lang="en-US" dirty="0" err="1" smtClean="0"/>
              <a:t>pancreatities</a:t>
            </a:r>
            <a:r>
              <a:rPr lang="en-US" dirty="0" smtClean="0"/>
              <a:t>, joint pain</a:t>
            </a:r>
            <a:r>
              <a:rPr lang="en-US" dirty="0"/>
              <a:t>	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23735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23338" y="413063"/>
            <a:ext cx="101756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Calibri Light (Headings)"/>
              </a:rPr>
              <a:t>Linagliptin is the only DPP-4 inhibitor which is primarily excreted by gut</a:t>
            </a:r>
            <a:endParaRPr lang="en-US" sz="2800" dirty="0">
              <a:latin typeface="Calibri Light (Headings)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749" y="1611671"/>
            <a:ext cx="8753475" cy="41325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0628" y="6233239"/>
            <a:ext cx="98909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1. Linagliptin US prescribing information  2. Drug </a:t>
            </a:r>
            <a:r>
              <a:rPr lang="en-US" sz="1000" dirty="0" err="1" smtClean="0"/>
              <a:t>Metab</a:t>
            </a:r>
            <a:r>
              <a:rPr lang="en-US" sz="1000" dirty="0" smtClean="0"/>
              <a:t> </a:t>
            </a:r>
            <a:r>
              <a:rPr lang="en-US" sz="1000" dirty="0" err="1" smtClean="0"/>
              <a:t>Dispos</a:t>
            </a:r>
            <a:r>
              <a:rPr lang="en-US" sz="1000" dirty="0" smtClean="0"/>
              <a:t>. 2007; 35(4): 533–538 , 3. Drug </a:t>
            </a:r>
            <a:r>
              <a:rPr lang="en-US" sz="1000" dirty="0" err="1" smtClean="0"/>
              <a:t>Metab</a:t>
            </a:r>
            <a:r>
              <a:rPr lang="en-US" sz="1000" dirty="0" smtClean="0"/>
              <a:t>. </a:t>
            </a:r>
            <a:r>
              <a:rPr lang="en-US" sz="1000" dirty="0" err="1" smtClean="0"/>
              <a:t>Dispos</a:t>
            </a:r>
            <a:r>
              <a:rPr lang="en-US" sz="1000" dirty="0" smtClean="0"/>
              <a:t>. 2009; 37(3):536–544 , 4. Saxagliptin US prescribing information </a:t>
            </a:r>
            <a:endParaRPr lang="en-US" sz="1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4A92-0B3F-420C-9DC1-A83C2D42246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930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Dipeptidyl peptidase IV inhibitor 	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Dose adjustment in RF</a:t>
            </a:r>
          </a:p>
          <a:p>
            <a:endParaRPr lang="en-US" dirty="0" smtClean="0"/>
          </a:p>
          <a:p>
            <a:r>
              <a:rPr lang="en-US" dirty="0" smtClean="0"/>
              <a:t>30&lt;</a:t>
            </a:r>
            <a:r>
              <a:rPr lang="en-US" dirty="0"/>
              <a:t>Clearance </a:t>
            </a:r>
            <a:r>
              <a:rPr lang="en-US" dirty="0" smtClean="0"/>
              <a:t>Cr &gt;50………….50mg daily</a:t>
            </a:r>
          </a:p>
          <a:p>
            <a:r>
              <a:rPr lang="en-US" dirty="0" smtClean="0"/>
              <a:t>30&gt; Clearance Cr50 ……………25mg </a:t>
            </a:r>
            <a:r>
              <a:rPr lang="en-US" dirty="0"/>
              <a:t>daily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01944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4724" y="1825625"/>
            <a:ext cx="452255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56796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03832" y="332230"/>
            <a:ext cx="8855964" cy="6408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79831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38300" y="260602"/>
            <a:ext cx="9000744" cy="6525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51532" y="1556003"/>
            <a:ext cx="6918959" cy="15133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27832" y="3477767"/>
            <a:ext cx="60960" cy="59690"/>
          </a:xfrm>
          <a:custGeom>
            <a:avLst/>
            <a:gdLst/>
            <a:ahLst/>
            <a:cxnLst/>
            <a:rect l="l" t="t" r="r" b="b"/>
            <a:pathLst>
              <a:path w="60960" h="59689">
                <a:moveTo>
                  <a:pt x="0" y="59436"/>
                </a:moveTo>
                <a:lnTo>
                  <a:pt x="60959" y="59436"/>
                </a:lnTo>
                <a:lnTo>
                  <a:pt x="60959" y="0"/>
                </a:lnTo>
                <a:lnTo>
                  <a:pt x="0" y="0"/>
                </a:lnTo>
                <a:lnTo>
                  <a:pt x="0" y="5943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13204" y="3163823"/>
            <a:ext cx="7257415" cy="870585"/>
          </a:xfrm>
          <a:prstGeom prst="rect">
            <a:avLst/>
          </a:prstGeom>
          <a:solidFill>
            <a:srgbClr val="FFFFCC"/>
          </a:solidFill>
          <a:ln w="9144">
            <a:solidFill>
              <a:srgbClr val="00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743585" marR="426720" indent="-379730">
              <a:lnSpc>
                <a:spcPct val="101400"/>
              </a:lnSpc>
              <a:spcBef>
                <a:spcPts val="310"/>
              </a:spcBef>
            </a:pPr>
            <a:r>
              <a:rPr sz="2100" spc="15" dirty="0">
                <a:solidFill>
                  <a:srgbClr val="006FC0"/>
                </a:solidFill>
                <a:latin typeface="Arial"/>
                <a:cs typeface="Arial"/>
              </a:rPr>
              <a:t>Combination therapy should be considered </a:t>
            </a:r>
            <a:r>
              <a:rPr sz="2100" spc="10" dirty="0">
                <a:solidFill>
                  <a:srgbClr val="006FC0"/>
                </a:solidFill>
                <a:latin typeface="Arial"/>
                <a:cs typeface="Arial"/>
              </a:rPr>
              <a:t>in</a:t>
            </a:r>
            <a:r>
              <a:rPr sz="2100" spc="-1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100" spc="15" dirty="0">
                <a:solidFill>
                  <a:srgbClr val="006FC0"/>
                </a:solidFill>
                <a:latin typeface="Arial"/>
                <a:cs typeface="Arial"/>
              </a:rPr>
              <a:t>patients  presenting with </a:t>
            </a:r>
            <a:r>
              <a:rPr sz="2100" spc="25" dirty="0">
                <a:solidFill>
                  <a:srgbClr val="006FC0"/>
                </a:solidFill>
                <a:latin typeface="Arial"/>
                <a:cs typeface="Arial"/>
              </a:rPr>
              <a:t>A1C </a:t>
            </a:r>
            <a:r>
              <a:rPr sz="2100" spc="10" dirty="0">
                <a:solidFill>
                  <a:srgbClr val="006FC0"/>
                </a:solidFill>
                <a:latin typeface="Arial"/>
                <a:cs typeface="Arial"/>
              </a:rPr>
              <a:t>level 1.5-2 </a:t>
            </a:r>
            <a:r>
              <a:rPr sz="2100" spc="30" dirty="0">
                <a:solidFill>
                  <a:srgbClr val="006FC0"/>
                </a:solidFill>
                <a:latin typeface="Arial"/>
                <a:cs typeface="Arial"/>
              </a:rPr>
              <a:t>% </a:t>
            </a:r>
            <a:r>
              <a:rPr sz="2100" spc="15" dirty="0">
                <a:solidFill>
                  <a:srgbClr val="006FC0"/>
                </a:solidFill>
                <a:latin typeface="Arial"/>
                <a:cs typeface="Arial"/>
              </a:rPr>
              <a:t>above</a:t>
            </a:r>
            <a:r>
              <a:rPr sz="2100" spc="-26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100" spc="10" dirty="0">
                <a:solidFill>
                  <a:srgbClr val="006FC0"/>
                </a:solidFill>
                <a:latin typeface="Arial"/>
                <a:cs typeface="Arial"/>
              </a:rPr>
              <a:t>target</a:t>
            </a:r>
            <a:endParaRPr sz="21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7987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38300" y="260602"/>
            <a:ext cx="9000744" cy="6525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79904" y="228597"/>
            <a:ext cx="2410968" cy="6629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057961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98776" y="173736"/>
            <a:ext cx="3739896" cy="6483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38300" y="260602"/>
            <a:ext cx="9000744" cy="65257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68417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Patient-Centric Focus of 2016 </a:t>
            </a:r>
            <a:br>
              <a:rPr lang="en-US" smtClean="0"/>
            </a:br>
            <a:r>
              <a:rPr lang="en-US" smtClean="0"/>
              <a:t>AACE/ACE and 2015 ADA/EASD Recommendations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82540" y="2439968"/>
            <a:ext cx="2026920" cy="270891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T2DM</a:t>
            </a:r>
            <a:endParaRPr lang="fa-IR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10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65732" y="1629155"/>
            <a:ext cx="8737092" cy="1440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34667" y="332230"/>
            <a:ext cx="9000744" cy="65257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115046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47444" y="188976"/>
            <a:ext cx="8999220" cy="6525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57344" y="518159"/>
            <a:ext cx="3563111" cy="6196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196538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75303" y="522731"/>
            <a:ext cx="6380988" cy="58567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47444" y="188976"/>
            <a:ext cx="8999220" cy="65257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678340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70503" y="188976"/>
            <a:ext cx="6906768" cy="63840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47444" y="188976"/>
            <a:ext cx="8999220" cy="65257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6204484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SGLT2</a:t>
            </a:r>
            <a:r>
              <a:rPr lang="en-US" dirty="0"/>
              <a:t> inhibitor or GLP-1 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For patients with established </a:t>
            </a:r>
            <a:r>
              <a:rPr lang="en-US" dirty="0" smtClean="0"/>
              <a:t>ASCVD or </a:t>
            </a:r>
            <a:r>
              <a:rPr lang="en-US" dirty="0"/>
              <a:t>indicators of high ASCVD risk (such </a:t>
            </a:r>
            <a:r>
              <a:rPr lang="en-US" dirty="0" smtClean="0"/>
              <a:t>as</a:t>
            </a:r>
            <a:endParaRPr lang="en-US" dirty="0"/>
          </a:p>
          <a:p>
            <a:pPr algn="l" rtl="0"/>
            <a:r>
              <a:rPr lang="en-US" dirty="0" smtClean="0"/>
              <a:t>Patients 55 </a:t>
            </a:r>
            <a:r>
              <a:rPr lang="en-US" dirty="0"/>
              <a:t>years of age with </a:t>
            </a:r>
            <a:r>
              <a:rPr lang="en-US" dirty="0" smtClean="0"/>
              <a:t>coronary, carotid</a:t>
            </a:r>
            <a:r>
              <a:rPr lang="en-US" dirty="0"/>
              <a:t>, or lower-extremity artery </a:t>
            </a:r>
            <a:r>
              <a:rPr lang="en-US" dirty="0" smtClean="0"/>
              <a:t>stenosis 50</a:t>
            </a:r>
            <a:r>
              <a:rPr lang="en-US" dirty="0"/>
              <a:t>% or left ventricular hypertrophy</a:t>
            </a:r>
            <a:r>
              <a:rPr lang="en-US" dirty="0" smtClean="0"/>
              <a:t>), heart </a:t>
            </a:r>
            <a:r>
              <a:rPr lang="en-US" dirty="0"/>
              <a:t>failure, or CKD, 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err="1" smtClean="0"/>
              <a:t>Sitagliptin</a:t>
            </a:r>
            <a:endParaRPr lang="en-US" dirty="0" smtClean="0"/>
          </a:p>
          <a:p>
            <a:pPr algn="l" rtl="0"/>
            <a:r>
              <a:rPr lang="en-US" dirty="0" err="1" smtClean="0"/>
              <a:t>linagliptin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914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insulin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8494"/>
            <a:ext cx="10515600" cy="4778469"/>
          </a:xfrm>
        </p:spPr>
        <p:txBody>
          <a:bodyPr>
            <a:normAutofit/>
          </a:bodyPr>
          <a:lstStyle/>
          <a:p>
            <a:pPr algn="l" rtl="0"/>
            <a:endParaRPr lang="en-US" dirty="0" smtClean="0"/>
          </a:p>
          <a:p>
            <a:pPr algn="l" rtl="0"/>
            <a:r>
              <a:rPr lang="en-US" dirty="0"/>
              <a:t> It is common </a:t>
            </a:r>
            <a:r>
              <a:rPr lang="en-US" dirty="0" smtClean="0"/>
              <a:t>practice to </a:t>
            </a:r>
            <a:r>
              <a:rPr lang="en-US" dirty="0"/>
              <a:t>initiate insulin therapy for </a:t>
            </a:r>
            <a:r>
              <a:rPr lang="en-US" dirty="0" smtClean="0"/>
              <a:t>patients who</a:t>
            </a:r>
            <a:endParaRPr lang="en-US" dirty="0"/>
          </a:p>
          <a:p>
            <a:pPr marL="0" indent="0" algn="l" rtl="0">
              <a:buNone/>
            </a:pPr>
            <a:r>
              <a:rPr lang="en-US" dirty="0" smtClean="0"/>
              <a:t>   present </a:t>
            </a:r>
            <a:r>
              <a:rPr lang="en-US" dirty="0"/>
              <a:t>with blood glucose levels 300 </a:t>
            </a:r>
            <a:r>
              <a:rPr lang="en-US" dirty="0" smtClean="0"/>
              <a:t>mg/</a:t>
            </a:r>
            <a:r>
              <a:rPr lang="en-US" dirty="0" err="1" smtClean="0"/>
              <a:t>dL</a:t>
            </a:r>
            <a:endParaRPr lang="en-US" dirty="0" smtClean="0"/>
          </a:p>
          <a:p>
            <a:pPr marL="0" indent="0" algn="l" rtl="0">
              <a:buNone/>
            </a:pPr>
            <a:endParaRPr lang="en-US" dirty="0"/>
          </a:p>
          <a:p>
            <a:pPr algn="l" rtl="0"/>
            <a:r>
              <a:rPr lang="en-US" dirty="0" smtClean="0"/>
              <a:t>or </a:t>
            </a:r>
            <a:r>
              <a:rPr lang="en-US" dirty="0"/>
              <a:t>A1C .10% </a:t>
            </a:r>
            <a:r>
              <a:rPr lang="en-US" dirty="0" smtClean="0"/>
              <a:t>or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</a:t>
            </a:r>
            <a:r>
              <a:rPr lang="en-US" dirty="0"/>
              <a:t>if </a:t>
            </a:r>
            <a:r>
              <a:rPr lang="en-US" dirty="0" smtClean="0"/>
              <a:t>the patient  has symptoms of </a:t>
            </a:r>
            <a:r>
              <a:rPr lang="en-US" dirty="0"/>
              <a:t>hyperglycemia (i.e., polyuria or polydipsia)</a:t>
            </a:r>
          </a:p>
          <a:p>
            <a:pPr algn="l" rtl="0"/>
            <a:r>
              <a:rPr lang="en-US" dirty="0"/>
              <a:t>or evidence of catabolism (</a:t>
            </a:r>
            <a:r>
              <a:rPr lang="en-US" dirty="0" smtClean="0"/>
              <a:t>weight loss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53064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5742" y="1825625"/>
            <a:ext cx="218051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2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2545" y="1825625"/>
            <a:ext cx="104690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907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8803" y="1825625"/>
            <a:ext cx="6514394" cy="4351338"/>
          </a:xfrm>
        </p:spPr>
      </p:pic>
    </p:spTree>
    <p:extLst>
      <p:ext uri="{BB962C8B-B14F-4D97-AF65-F5344CB8AC3E}">
        <p14:creationId xmlns:p14="http://schemas.microsoft.com/office/powerpoint/2010/main" xmlns="" val="274627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4905"/>
            <a:ext cx="10515600" cy="4742058"/>
          </a:xfrm>
        </p:spPr>
        <p:txBody>
          <a:bodyPr/>
          <a:lstStyle/>
          <a:p>
            <a:pPr algn="l" rtl="0"/>
            <a:r>
              <a:rPr lang="en-US" dirty="0"/>
              <a:t>Moreover, </a:t>
            </a:r>
            <a:r>
              <a:rPr lang="en-US" dirty="0" smtClean="0"/>
              <a:t>since the </a:t>
            </a:r>
            <a:r>
              <a:rPr lang="en-US" dirty="0"/>
              <a:t>absolute effectiveness of most </a:t>
            </a:r>
            <a:r>
              <a:rPr lang="en-US" dirty="0" smtClean="0"/>
              <a:t>oral medications </a:t>
            </a:r>
            <a:r>
              <a:rPr lang="en-US" dirty="0"/>
              <a:t>rarely exceeds 1</a:t>
            </a:r>
            <a:r>
              <a:rPr lang="en-US" dirty="0" smtClean="0"/>
              <a:t>%,</a:t>
            </a:r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</a:t>
            </a:r>
            <a:r>
              <a:rPr lang="en-US" dirty="0"/>
              <a:t>initial </a:t>
            </a:r>
            <a:r>
              <a:rPr lang="en-US" dirty="0" smtClean="0"/>
              <a:t>combination therapy </a:t>
            </a:r>
            <a:r>
              <a:rPr lang="en-US" dirty="0"/>
              <a:t>should be considered </a:t>
            </a:r>
            <a:r>
              <a:rPr lang="en-US" dirty="0" smtClean="0"/>
              <a:t>in patients </a:t>
            </a:r>
            <a:r>
              <a:rPr lang="en-US" dirty="0"/>
              <a:t>presenting with A1C levels </a:t>
            </a:r>
            <a:r>
              <a:rPr lang="en-US" dirty="0" smtClean="0"/>
              <a:t>1.5– 2.0</a:t>
            </a:r>
            <a:r>
              <a:rPr lang="en-US" dirty="0"/>
              <a:t>% above target</a:t>
            </a:r>
          </a:p>
        </p:txBody>
      </p:sp>
    </p:spTree>
    <p:extLst>
      <p:ext uri="{BB962C8B-B14F-4D97-AF65-F5344CB8AC3E}">
        <p14:creationId xmlns:p14="http://schemas.microsoft.com/office/powerpoint/2010/main" xmlns="" val="263464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6463" y="621030"/>
            <a:ext cx="55549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/>
              <a:t>Types </a:t>
            </a:r>
            <a:r>
              <a:rPr sz="4400" dirty="0"/>
              <a:t>of</a:t>
            </a:r>
            <a:r>
              <a:rPr sz="4400" spc="195" dirty="0"/>
              <a:t> </a:t>
            </a:r>
            <a:r>
              <a:rPr sz="4400" spc="5" dirty="0"/>
              <a:t>Diabetes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926463" y="1631168"/>
            <a:ext cx="9153525" cy="476412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710"/>
              </a:spcBef>
            </a:pPr>
            <a:r>
              <a:rPr sz="3300" spc="114" dirty="0">
                <a:solidFill>
                  <a:srgbClr val="3493B9"/>
                </a:solidFill>
                <a:latin typeface="Wingdings 3"/>
                <a:cs typeface="Wingdings 3"/>
              </a:rPr>
              <a:t></a:t>
            </a:r>
            <a:r>
              <a:rPr sz="3300" spc="114" dirty="0">
                <a:solidFill>
                  <a:srgbClr val="124262"/>
                </a:solidFill>
                <a:latin typeface="Calibri"/>
                <a:cs typeface="Calibri"/>
              </a:rPr>
              <a:t>Type </a:t>
            </a:r>
            <a:r>
              <a:rPr sz="3300" dirty="0">
                <a:solidFill>
                  <a:srgbClr val="124262"/>
                </a:solidFill>
                <a:latin typeface="Calibri"/>
                <a:cs typeface="Calibri"/>
              </a:rPr>
              <a:t>1 </a:t>
            </a:r>
            <a:r>
              <a:rPr sz="3300" spc="-10" dirty="0">
                <a:solidFill>
                  <a:srgbClr val="124262"/>
                </a:solidFill>
                <a:latin typeface="Calibri"/>
                <a:cs typeface="Calibri"/>
              </a:rPr>
              <a:t>Diabetes</a:t>
            </a:r>
            <a:r>
              <a:rPr sz="3300" spc="-180" dirty="0">
                <a:solidFill>
                  <a:srgbClr val="124262"/>
                </a:solidFill>
                <a:latin typeface="Calibri"/>
                <a:cs typeface="Calibri"/>
              </a:rPr>
              <a:t> </a:t>
            </a:r>
            <a:r>
              <a:rPr sz="3300" spc="-5" dirty="0">
                <a:solidFill>
                  <a:srgbClr val="124262"/>
                </a:solidFill>
                <a:latin typeface="Calibri"/>
                <a:cs typeface="Calibri"/>
              </a:rPr>
              <a:t>Mellitus</a:t>
            </a:r>
            <a:endParaRPr sz="3300" dirty="0">
              <a:latin typeface="Calibri"/>
              <a:cs typeface="Calibri"/>
            </a:endParaRPr>
          </a:p>
          <a:p>
            <a:pPr marL="12700" algn="l">
              <a:lnSpc>
                <a:spcPct val="100000"/>
              </a:lnSpc>
              <a:spcBef>
                <a:spcPts val="610"/>
              </a:spcBef>
            </a:pPr>
            <a:r>
              <a:rPr sz="3300" spc="114" dirty="0">
                <a:solidFill>
                  <a:srgbClr val="3493B9"/>
                </a:solidFill>
                <a:latin typeface="Wingdings 3"/>
                <a:cs typeface="Wingdings 3"/>
              </a:rPr>
              <a:t></a:t>
            </a:r>
            <a:r>
              <a:rPr sz="3300" spc="114" dirty="0">
                <a:solidFill>
                  <a:srgbClr val="124262"/>
                </a:solidFill>
                <a:latin typeface="Calibri"/>
                <a:cs typeface="Calibri"/>
              </a:rPr>
              <a:t>Type </a:t>
            </a:r>
            <a:r>
              <a:rPr sz="3300" dirty="0">
                <a:solidFill>
                  <a:srgbClr val="124262"/>
                </a:solidFill>
                <a:latin typeface="Calibri"/>
                <a:cs typeface="Calibri"/>
              </a:rPr>
              <a:t>2 </a:t>
            </a:r>
            <a:r>
              <a:rPr sz="3300" spc="-10" dirty="0">
                <a:solidFill>
                  <a:srgbClr val="124262"/>
                </a:solidFill>
                <a:latin typeface="Calibri"/>
                <a:cs typeface="Calibri"/>
              </a:rPr>
              <a:t>Diabetes</a:t>
            </a:r>
            <a:r>
              <a:rPr sz="3300" spc="-195" dirty="0">
                <a:solidFill>
                  <a:srgbClr val="124262"/>
                </a:solidFill>
                <a:latin typeface="Calibri"/>
                <a:cs typeface="Calibri"/>
              </a:rPr>
              <a:t> </a:t>
            </a:r>
            <a:r>
              <a:rPr sz="3300" spc="-5" dirty="0">
                <a:solidFill>
                  <a:srgbClr val="124262"/>
                </a:solidFill>
                <a:latin typeface="Calibri"/>
                <a:cs typeface="Calibri"/>
              </a:rPr>
              <a:t>Mellitus</a:t>
            </a:r>
            <a:endParaRPr sz="3300" dirty="0">
              <a:latin typeface="Calibri"/>
              <a:cs typeface="Calibri"/>
            </a:endParaRPr>
          </a:p>
          <a:p>
            <a:pPr marL="355600" marR="5080" indent="-343535" algn="l">
              <a:lnSpc>
                <a:spcPts val="3560"/>
              </a:lnSpc>
              <a:spcBef>
                <a:spcPts val="1055"/>
              </a:spcBef>
            </a:pPr>
            <a:r>
              <a:rPr sz="3300" spc="50" dirty="0">
                <a:solidFill>
                  <a:srgbClr val="3493B9"/>
                </a:solidFill>
                <a:latin typeface="Wingdings 3"/>
                <a:cs typeface="Wingdings 3"/>
              </a:rPr>
              <a:t></a:t>
            </a:r>
            <a:r>
              <a:rPr sz="3300" spc="50" dirty="0">
                <a:solidFill>
                  <a:srgbClr val="124262"/>
                </a:solidFill>
                <a:latin typeface="Calibri"/>
                <a:cs typeface="Calibri"/>
              </a:rPr>
              <a:t>Gestational </a:t>
            </a:r>
            <a:r>
              <a:rPr sz="3300" spc="-10" dirty="0">
                <a:solidFill>
                  <a:srgbClr val="124262"/>
                </a:solidFill>
                <a:latin typeface="Calibri"/>
                <a:cs typeface="Calibri"/>
              </a:rPr>
              <a:t>Diabetes (diabetes diagnosed </a:t>
            </a:r>
            <a:r>
              <a:rPr sz="3300" dirty="0">
                <a:solidFill>
                  <a:srgbClr val="124262"/>
                </a:solidFill>
                <a:latin typeface="Calibri"/>
                <a:cs typeface="Calibri"/>
              </a:rPr>
              <a:t>in the  </a:t>
            </a:r>
            <a:r>
              <a:rPr sz="3300" spc="-10" dirty="0">
                <a:solidFill>
                  <a:srgbClr val="124262"/>
                </a:solidFill>
                <a:latin typeface="Calibri"/>
                <a:cs typeface="Calibri"/>
              </a:rPr>
              <a:t>second </a:t>
            </a:r>
            <a:r>
              <a:rPr sz="3300" spc="-5" dirty="0">
                <a:solidFill>
                  <a:srgbClr val="124262"/>
                </a:solidFill>
                <a:latin typeface="Calibri"/>
                <a:cs typeface="Calibri"/>
              </a:rPr>
              <a:t>or </a:t>
            </a:r>
            <a:r>
              <a:rPr sz="3300" spc="-15" dirty="0">
                <a:solidFill>
                  <a:srgbClr val="124262"/>
                </a:solidFill>
                <a:latin typeface="Calibri"/>
                <a:cs typeface="Calibri"/>
              </a:rPr>
              <a:t>third </a:t>
            </a:r>
            <a:r>
              <a:rPr sz="3300" spc="-10" dirty="0">
                <a:solidFill>
                  <a:srgbClr val="124262"/>
                </a:solidFill>
                <a:latin typeface="Calibri"/>
                <a:cs typeface="Calibri"/>
              </a:rPr>
              <a:t>trimester </a:t>
            </a:r>
            <a:r>
              <a:rPr sz="3300" spc="-5" dirty="0">
                <a:solidFill>
                  <a:srgbClr val="124262"/>
                </a:solidFill>
                <a:latin typeface="Calibri"/>
                <a:cs typeface="Calibri"/>
              </a:rPr>
              <a:t>of </a:t>
            </a:r>
            <a:r>
              <a:rPr sz="3300" spc="-10" dirty="0">
                <a:solidFill>
                  <a:srgbClr val="124262"/>
                </a:solidFill>
                <a:latin typeface="Calibri"/>
                <a:cs typeface="Calibri"/>
              </a:rPr>
              <a:t>pregnancy that </a:t>
            </a:r>
            <a:r>
              <a:rPr sz="3300" spc="-15" dirty="0">
                <a:solidFill>
                  <a:srgbClr val="124262"/>
                </a:solidFill>
                <a:latin typeface="Calibri"/>
                <a:cs typeface="Calibri"/>
              </a:rPr>
              <a:t>was </a:t>
            </a:r>
            <a:r>
              <a:rPr sz="3300" spc="-5" dirty="0">
                <a:solidFill>
                  <a:srgbClr val="124262"/>
                </a:solidFill>
                <a:latin typeface="Calibri"/>
                <a:cs typeface="Calibri"/>
              </a:rPr>
              <a:t>not  clearly </a:t>
            </a:r>
            <a:r>
              <a:rPr sz="3300" spc="-10" dirty="0">
                <a:solidFill>
                  <a:srgbClr val="124262"/>
                </a:solidFill>
                <a:latin typeface="Calibri"/>
                <a:cs typeface="Calibri"/>
              </a:rPr>
              <a:t>overt diabetes </a:t>
            </a:r>
            <a:r>
              <a:rPr sz="3300" spc="-5" dirty="0">
                <a:solidFill>
                  <a:srgbClr val="124262"/>
                </a:solidFill>
                <a:latin typeface="Calibri"/>
                <a:cs typeface="Calibri"/>
              </a:rPr>
              <a:t>prior </a:t>
            </a:r>
            <a:r>
              <a:rPr sz="3300" spc="-20" dirty="0">
                <a:solidFill>
                  <a:srgbClr val="124262"/>
                </a:solidFill>
                <a:latin typeface="Calibri"/>
                <a:cs typeface="Calibri"/>
              </a:rPr>
              <a:t>to</a:t>
            </a:r>
            <a:r>
              <a:rPr sz="3300" dirty="0">
                <a:solidFill>
                  <a:srgbClr val="124262"/>
                </a:solidFill>
                <a:latin typeface="Calibri"/>
                <a:cs typeface="Calibri"/>
              </a:rPr>
              <a:t> </a:t>
            </a:r>
            <a:r>
              <a:rPr sz="3300" spc="-15" dirty="0">
                <a:solidFill>
                  <a:srgbClr val="124262"/>
                </a:solidFill>
                <a:latin typeface="Calibri"/>
                <a:cs typeface="Calibri"/>
              </a:rPr>
              <a:t>gestation)</a:t>
            </a:r>
            <a:endParaRPr sz="3300" dirty="0">
              <a:latin typeface="Calibri"/>
              <a:cs typeface="Calibri"/>
            </a:endParaRPr>
          </a:p>
          <a:p>
            <a:pPr marL="12700" algn="l">
              <a:lnSpc>
                <a:spcPct val="100000"/>
              </a:lnSpc>
              <a:spcBef>
                <a:spcPts val="560"/>
              </a:spcBef>
            </a:pPr>
            <a:r>
              <a:rPr sz="3300" spc="120" dirty="0">
                <a:solidFill>
                  <a:srgbClr val="3493B9"/>
                </a:solidFill>
                <a:latin typeface="Wingdings 3"/>
                <a:cs typeface="Wingdings 3"/>
              </a:rPr>
              <a:t></a:t>
            </a:r>
            <a:r>
              <a:rPr sz="3300" spc="120" dirty="0">
                <a:solidFill>
                  <a:srgbClr val="124262"/>
                </a:solidFill>
                <a:latin typeface="Calibri"/>
                <a:cs typeface="Calibri"/>
              </a:rPr>
              <a:t>Other</a:t>
            </a:r>
            <a:r>
              <a:rPr sz="3300" spc="-10" dirty="0">
                <a:solidFill>
                  <a:srgbClr val="124262"/>
                </a:solidFill>
                <a:latin typeface="Calibri"/>
                <a:cs typeface="Calibri"/>
              </a:rPr>
              <a:t> </a:t>
            </a:r>
            <a:r>
              <a:rPr sz="3300" dirty="0">
                <a:solidFill>
                  <a:srgbClr val="124262"/>
                </a:solidFill>
                <a:latin typeface="Calibri"/>
                <a:cs typeface="Calibri"/>
              </a:rPr>
              <a:t>types:</a:t>
            </a:r>
            <a:endParaRPr sz="3300" dirty="0">
              <a:latin typeface="Calibri"/>
              <a:cs typeface="Calibri"/>
            </a:endParaRPr>
          </a:p>
          <a:p>
            <a:pPr marL="927100" algn="l">
              <a:lnSpc>
                <a:spcPct val="100000"/>
              </a:lnSpc>
              <a:spcBef>
                <a:spcPts val="735"/>
              </a:spcBef>
            </a:pPr>
            <a:r>
              <a:rPr sz="2600" spc="110" dirty="0">
                <a:solidFill>
                  <a:srgbClr val="3493B9"/>
                </a:solidFill>
                <a:latin typeface="Wingdings 3"/>
                <a:cs typeface="Wingdings 3"/>
              </a:rPr>
              <a:t></a:t>
            </a:r>
            <a:r>
              <a:rPr sz="2600" spc="110" dirty="0">
                <a:solidFill>
                  <a:srgbClr val="124262"/>
                </a:solidFill>
                <a:latin typeface="Calibri"/>
                <a:cs typeface="Calibri"/>
              </a:rPr>
              <a:t>LADA</a:t>
            </a:r>
            <a:endParaRPr sz="2600" dirty="0">
              <a:latin typeface="Calibri"/>
              <a:cs typeface="Calibri"/>
            </a:endParaRPr>
          </a:p>
          <a:p>
            <a:pPr marL="927100" algn="l">
              <a:lnSpc>
                <a:spcPct val="100000"/>
              </a:lnSpc>
              <a:spcBef>
                <a:spcPts val="695"/>
              </a:spcBef>
            </a:pPr>
            <a:r>
              <a:rPr sz="2600" spc="110" dirty="0">
                <a:solidFill>
                  <a:srgbClr val="3493B9"/>
                </a:solidFill>
                <a:latin typeface="Wingdings 3"/>
                <a:cs typeface="Wingdings 3"/>
              </a:rPr>
              <a:t></a:t>
            </a:r>
            <a:r>
              <a:rPr sz="2600" spc="110" dirty="0">
                <a:solidFill>
                  <a:srgbClr val="124262"/>
                </a:solidFill>
                <a:latin typeface="Calibri"/>
                <a:cs typeface="Calibri"/>
              </a:rPr>
              <a:t>MODY </a:t>
            </a:r>
            <a:r>
              <a:rPr sz="2600" spc="-5" dirty="0">
                <a:solidFill>
                  <a:srgbClr val="124262"/>
                </a:solidFill>
                <a:latin typeface="Calibri"/>
                <a:cs typeface="Calibri"/>
              </a:rPr>
              <a:t>(maturity-onset </a:t>
            </a:r>
            <a:r>
              <a:rPr sz="2600" spc="-10" dirty="0">
                <a:solidFill>
                  <a:srgbClr val="124262"/>
                </a:solidFill>
                <a:latin typeface="Calibri"/>
                <a:cs typeface="Calibri"/>
              </a:rPr>
              <a:t>diabetes </a:t>
            </a:r>
            <a:r>
              <a:rPr sz="2600" spc="-5" dirty="0">
                <a:solidFill>
                  <a:srgbClr val="124262"/>
                </a:solidFill>
                <a:latin typeface="Calibri"/>
                <a:cs typeface="Calibri"/>
              </a:rPr>
              <a:t>of</a:t>
            </a:r>
            <a:r>
              <a:rPr sz="2600" spc="-195" dirty="0">
                <a:solidFill>
                  <a:srgbClr val="124262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124262"/>
                </a:solidFill>
                <a:latin typeface="Calibri"/>
                <a:cs typeface="Calibri"/>
              </a:rPr>
              <a:t>youth)</a:t>
            </a:r>
            <a:endParaRPr sz="2600" dirty="0">
              <a:latin typeface="Calibri"/>
              <a:cs typeface="Calibri"/>
            </a:endParaRPr>
          </a:p>
          <a:p>
            <a:pPr marL="927100" algn="l">
              <a:lnSpc>
                <a:spcPct val="100000"/>
              </a:lnSpc>
              <a:spcBef>
                <a:spcPts val="685"/>
              </a:spcBef>
            </a:pPr>
            <a:r>
              <a:rPr sz="2600" spc="55" dirty="0">
                <a:solidFill>
                  <a:srgbClr val="3493B9"/>
                </a:solidFill>
                <a:latin typeface="Wingdings 3"/>
                <a:cs typeface="Wingdings 3"/>
              </a:rPr>
              <a:t></a:t>
            </a:r>
            <a:r>
              <a:rPr sz="2600" spc="55" dirty="0">
                <a:solidFill>
                  <a:srgbClr val="124262"/>
                </a:solidFill>
                <a:latin typeface="Calibri"/>
                <a:cs typeface="Calibri"/>
              </a:rPr>
              <a:t>Secondary </a:t>
            </a:r>
            <a:r>
              <a:rPr sz="2600" spc="-10" dirty="0">
                <a:solidFill>
                  <a:srgbClr val="124262"/>
                </a:solidFill>
                <a:latin typeface="Calibri"/>
                <a:cs typeface="Calibri"/>
              </a:rPr>
              <a:t>Diabetes</a:t>
            </a:r>
            <a:r>
              <a:rPr sz="2600" spc="-120" dirty="0">
                <a:solidFill>
                  <a:srgbClr val="124262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24262"/>
                </a:solidFill>
                <a:latin typeface="Calibri"/>
                <a:cs typeface="Calibri"/>
              </a:rPr>
              <a:t>Mellitus</a:t>
            </a:r>
            <a:endParaRPr sz="2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179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Conclusion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Patient center approach</a:t>
            </a:r>
          </a:p>
          <a:p>
            <a:pPr algn="l" rtl="0"/>
            <a:r>
              <a:rPr lang="en-US" dirty="0" smtClean="0"/>
              <a:t>Cost is one of the most important barriers</a:t>
            </a:r>
          </a:p>
          <a:p>
            <a:pPr algn="l" rtl="0"/>
            <a:r>
              <a:rPr lang="en-US" dirty="0" smtClean="0"/>
              <a:t>Consider other aspect of treatment, weight management and life style change</a:t>
            </a:r>
          </a:p>
          <a:p>
            <a:pPr algn="l" rtl="0"/>
            <a:r>
              <a:rPr lang="en-US" dirty="0" smtClean="0"/>
              <a:t>Intensification in right time</a:t>
            </a:r>
          </a:p>
          <a:p>
            <a:pPr algn="l" rtl="0"/>
            <a:r>
              <a:rPr lang="en-US" dirty="0" smtClean="0"/>
              <a:t>We need a medical multidisciplinary team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2354817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971" y="132969"/>
            <a:ext cx="4365938" cy="703821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Home Message</a:t>
            </a:r>
            <a:endParaRPr lang="en-US" sz="28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857518" y="484879"/>
          <a:ext cx="10478037" cy="5473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4A92-0B3F-420C-9DC1-A83C2D42246A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4366" y="684775"/>
            <a:ext cx="3827417" cy="163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897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1594" y="631012"/>
            <a:ext cx="9366885" cy="611513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7314" marR="179070" algn="l">
              <a:lnSpc>
                <a:spcPct val="100000"/>
              </a:lnSpc>
              <a:spcBef>
                <a:spcPts val="105"/>
              </a:spcBef>
            </a:pPr>
            <a:r>
              <a:rPr sz="3200" spc="5" dirty="0">
                <a:solidFill>
                  <a:srgbClr val="3493B9"/>
                </a:solidFill>
                <a:latin typeface="Arial Black"/>
                <a:cs typeface="Arial Black"/>
              </a:rPr>
              <a:t>Prediabetes: Impaired </a:t>
            </a:r>
            <a:r>
              <a:rPr sz="3200" dirty="0">
                <a:solidFill>
                  <a:srgbClr val="3493B9"/>
                </a:solidFill>
                <a:latin typeface="Arial Black"/>
                <a:cs typeface="Arial Black"/>
              </a:rPr>
              <a:t>glucose </a:t>
            </a:r>
            <a:r>
              <a:rPr sz="3200" spc="10" dirty="0">
                <a:solidFill>
                  <a:srgbClr val="3493B9"/>
                </a:solidFill>
                <a:latin typeface="Arial Black"/>
                <a:cs typeface="Arial Black"/>
              </a:rPr>
              <a:t>tolerance  </a:t>
            </a:r>
            <a:r>
              <a:rPr sz="3200" dirty="0">
                <a:solidFill>
                  <a:srgbClr val="3493B9"/>
                </a:solidFill>
                <a:latin typeface="Arial Black"/>
                <a:cs typeface="Arial Black"/>
              </a:rPr>
              <a:t>and </a:t>
            </a:r>
            <a:r>
              <a:rPr sz="3200" spc="5" dirty="0">
                <a:solidFill>
                  <a:srgbClr val="3493B9"/>
                </a:solidFill>
                <a:latin typeface="Arial Black"/>
                <a:cs typeface="Arial Black"/>
              </a:rPr>
              <a:t>impaired </a:t>
            </a:r>
            <a:r>
              <a:rPr sz="3200" spc="-5" dirty="0">
                <a:solidFill>
                  <a:srgbClr val="3493B9"/>
                </a:solidFill>
                <a:latin typeface="Arial Black"/>
                <a:cs typeface="Arial Black"/>
              </a:rPr>
              <a:t>fasting</a:t>
            </a:r>
            <a:r>
              <a:rPr sz="3200" spc="-25" dirty="0">
                <a:solidFill>
                  <a:srgbClr val="3493B9"/>
                </a:solidFill>
                <a:latin typeface="Arial Black"/>
                <a:cs typeface="Arial Black"/>
              </a:rPr>
              <a:t> </a:t>
            </a:r>
            <a:r>
              <a:rPr sz="3200" dirty="0">
                <a:solidFill>
                  <a:srgbClr val="3493B9"/>
                </a:solidFill>
                <a:latin typeface="Arial Black"/>
                <a:cs typeface="Arial Black"/>
              </a:rPr>
              <a:t>glucose</a:t>
            </a:r>
            <a:endParaRPr sz="3200" dirty="0">
              <a:latin typeface="Arial Black"/>
              <a:cs typeface="Arial Black"/>
            </a:endParaRPr>
          </a:p>
          <a:p>
            <a:pPr marL="355600" marR="271780" indent="-342900" algn="l">
              <a:lnSpc>
                <a:spcPts val="3460"/>
              </a:lnSpc>
              <a:spcBef>
                <a:spcPts val="1860"/>
              </a:spcBef>
            </a:pPr>
            <a:r>
              <a:rPr sz="3200" spc="50" dirty="0">
                <a:solidFill>
                  <a:srgbClr val="3493B9"/>
                </a:solidFill>
                <a:latin typeface="Wingdings 3"/>
                <a:cs typeface="Wingdings 3"/>
              </a:rPr>
              <a:t></a:t>
            </a:r>
            <a:r>
              <a:rPr sz="3200" spc="50" dirty="0">
                <a:solidFill>
                  <a:srgbClr val="124262"/>
                </a:solidFill>
                <a:latin typeface="Calibri"/>
                <a:cs typeface="Calibri"/>
              </a:rPr>
              <a:t>Prediabetes </a:t>
            </a:r>
            <a:r>
              <a:rPr sz="3200" dirty="0">
                <a:solidFill>
                  <a:srgbClr val="124262"/>
                </a:solidFill>
                <a:latin typeface="Calibri"/>
                <a:cs typeface="Calibri"/>
              </a:rPr>
              <a:t>is a </a:t>
            </a:r>
            <a:r>
              <a:rPr sz="3200" spc="-10" dirty="0">
                <a:solidFill>
                  <a:srgbClr val="124262"/>
                </a:solidFill>
                <a:latin typeface="Calibri"/>
                <a:cs typeface="Calibri"/>
              </a:rPr>
              <a:t>term </a:t>
            </a:r>
            <a:r>
              <a:rPr sz="3200" spc="-5" dirty="0">
                <a:solidFill>
                  <a:srgbClr val="124262"/>
                </a:solidFill>
                <a:latin typeface="Calibri"/>
                <a:cs typeface="Calibri"/>
              </a:rPr>
              <a:t>used </a:t>
            </a:r>
            <a:r>
              <a:rPr sz="3200" spc="-20" dirty="0">
                <a:solidFill>
                  <a:srgbClr val="124262"/>
                </a:solidFill>
                <a:latin typeface="Calibri"/>
                <a:cs typeface="Calibri"/>
              </a:rPr>
              <a:t>to </a:t>
            </a:r>
            <a:r>
              <a:rPr sz="3200" spc="-10" dirty="0">
                <a:solidFill>
                  <a:srgbClr val="124262"/>
                </a:solidFill>
                <a:latin typeface="Calibri"/>
                <a:cs typeface="Calibri"/>
              </a:rPr>
              <a:t>distinguish </a:t>
            </a:r>
            <a:r>
              <a:rPr sz="3200" spc="-5" dirty="0">
                <a:solidFill>
                  <a:srgbClr val="124262"/>
                </a:solidFill>
                <a:latin typeface="Calibri"/>
                <a:cs typeface="Calibri"/>
              </a:rPr>
              <a:t>people </a:t>
            </a:r>
            <a:r>
              <a:rPr sz="3200" spc="-225" dirty="0">
                <a:solidFill>
                  <a:srgbClr val="124262"/>
                </a:solidFill>
                <a:latin typeface="Calibri"/>
                <a:cs typeface="Calibri"/>
              </a:rPr>
              <a:t>who  </a:t>
            </a:r>
            <a:r>
              <a:rPr sz="3200" spc="-15" dirty="0">
                <a:solidFill>
                  <a:srgbClr val="124262"/>
                </a:solidFill>
                <a:latin typeface="Calibri"/>
                <a:cs typeface="Calibri"/>
              </a:rPr>
              <a:t>are at </a:t>
            </a:r>
            <a:r>
              <a:rPr sz="3200" spc="-5" dirty="0">
                <a:solidFill>
                  <a:srgbClr val="124262"/>
                </a:solidFill>
                <a:latin typeface="Calibri"/>
                <a:cs typeface="Calibri"/>
              </a:rPr>
              <a:t>increased risk of </a:t>
            </a:r>
            <a:r>
              <a:rPr sz="3200" spc="-10" dirty="0">
                <a:solidFill>
                  <a:srgbClr val="124262"/>
                </a:solidFill>
                <a:latin typeface="Calibri"/>
                <a:cs typeface="Calibri"/>
              </a:rPr>
              <a:t>developing</a:t>
            </a:r>
            <a:r>
              <a:rPr sz="3200" spc="30" dirty="0">
                <a:solidFill>
                  <a:srgbClr val="124262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124262"/>
                </a:solidFill>
                <a:latin typeface="Calibri"/>
                <a:cs typeface="Calibri"/>
              </a:rPr>
              <a:t>diabetes.</a:t>
            </a:r>
            <a:endParaRPr sz="3200" dirty="0">
              <a:latin typeface="Calibri"/>
              <a:cs typeface="Calibri"/>
            </a:endParaRPr>
          </a:p>
          <a:p>
            <a:pPr marL="355600" marR="5080" indent="-342900" algn="l">
              <a:lnSpc>
                <a:spcPts val="3460"/>
              </a:lnSpc>
              <a:spcBef>
                <a:spcPts val="990"/>
              </a:spcBef>
            </a:pPr>
            <a:r>
              <a:rPr sz="3200" spc="95" dirty="0">
                <a:solidFill>
                  <a:srgbClr val="3493B9"/>
                </a:solidFill>
                <a:latin typeface="Wingdings 3"/>
                <a:cs typeface="Wingdings 3"/>
              </a:rPr>
              <a:t></a:t>
            </a:r>
            <a:r>
              <a:rPr sz="3200" spc="95" dirty="0">
                <a:solidFill>
                  <a:srgbClr val="124262"/>
                </a:solidFill>
                <a:latin typeface="Calibri"/>
                <a:cs typeface="Calibri"/>
              </a:rPr>
              <a:t>People </a:t>
            </a:r>
            <a:r>
              <a:rPr sz="3200" dirty="0">
                <a:solidFill>
                  <a:srgbClr val="124262"/>
                </a:solidFill>
                <a:latin typeface="Calibri"/>
                <a:cs typeface="Calibri"/>
              </a:rPr>
              <a:t>with </a:t>
            </a:r>
            <a:r>
              <a:rPr sz="3200" spc="-10" dirty="0">
                <a:solidFill>
                  <a:srgbClr val="124262"/>
                </a:solidFill>
                <a:latin typeface="Calibri"/>
                <a:cs typeface="Calibri"/>
              </a:rPr>
              <a:t>prediabetes </a:t>
            </a:r>
            <a:r>
              <a:rPr sz="3200" spc="-25" dirty="0">
                <a:solidFill>
                  <a:srgbClr val="124262"/>
                </a:solidFill>
                <a:latin typeface="Calibri"/>
                <a:cs typeface="Calibri"/>
              </a:rPr>
              <a:t>have </a:t>
            </a:r>
            <a:r>
              <a:rPr sz="3200" spc="-10" dirty="0">
                <a:solidFill>
                  <a:srgbClr val="124262"/>
                </a:solidFill>
                <a:latin typeface="Calibri"/>
                <a:cs typeface="Calibri"/>
              </a:rPr>
              <a:t>impaired </a:t>
            </a:r>
            <a:r>
              <a:rPr sz="3200" spc="-20" dirty="0">
                <a:solidFill>
                  <a:srgbClr val="124262"/>
                </a:solidFill>
                <a:latin typeface="Calibri"/>
                <a:cs typeface="Calibri"/>
              </a:rPr>
              <a:t>fasting </a:t>
            </a:r>
            <a:r>
              <a:rPr sz="3200" spc="-100" dirty="0">
                <a:solidFill>
                  <a:srgbClr val="124262"/>
                </a:solidFill>
                <a:latin typeface="Calibri"/>
                <a:cs typeface="Calibri"/>
              </a:rPr>
              <a:t>glucose  </a:t>
            </a:r>
            <a:r>
              <a:rPr sz="3200" spc="-10" dirty="0">
                <a:solidFill>
                  <a:srgbClr val="124262"/>
                </a:solidFill>
                <a:latin typeface="Calibri"/>
                <a:cs typeface="Calibri"/>
              </a:rPr>
              <a:t>(IFG) </a:t>
            </a:r>
            <a:r>
              <a:rPr sz="3200" spc="-5" dirty="0">
                <a:solidFill>
                  <a:srgbClr val="124262"/>
                </a:solidFill>
                <a:latin typeface="Calibri"/>
                <a:cs typeface="Calibri"/>
              </a:rPr>
              <a:t>or </a:t>
            </a:r>
            <a:r>
              <a:rPr sz="3200" spc="-10" dirty="0">
                <a:solidFill>
                  <a:srgbClr val="124262"/>
                </a:solidFill>
                <a:latin typeface="Calibri"/>
                <a:cs typeface="Calibri"/>
              </a:rPr>
              <a:t>impaired </a:t>
            </a:r>
            <a:r>
              <a:rPr sz="3200" spc="-5" dirty="0">
                <a:solidFill>
                  <a:srgbClr val="124262"/>
                </a:solidFill>
                <a:latin typeface="Calibri"/>
                <a:cs typeface="Calibri"/>
              </a:rPr>
              <a:t>glucose </a:t>
            </a:r>
            <a:r>
              <a:rPr sz="3200" spc="-15" dirty="0">
                <a:solidFill>
                  <a:srgbClr val="124262"/>
                </a:solidFill>
                <a:latin typeface="Calibri"/>
                <a:cs typeface="Calibri"/>
              </a:rPr>
              <a:t>tolerance </a:t>
            </a:r>
            <a:r>
              <a:rPr sz="3200" spc="-10" dirty="0">
                <a:solidFill>
                  <a:srgbClr val="124262"/>
                </a:solidFill>
                <a:latin typeface="Calibri"/>
                <a:cs typeface="Calibri"/>
              </a:rPr>
              <a:t>(IGT). </a:t>
            </a:r>
            <a:r>
              <a:rPr sz="3200" spc="-5" dirty="0">
                <a:solidFill>
                  <a:srgbClr val="124262"/>
                </a:solidFill>
                <a:latin typeface="Calibri"/>
                <a:cs typeface="Calibri"/>
              </a:rPr>
              <a:t>Or </a:t>
            </a:r>
            <a:r>
              <a:rPr sz="3200" spc="-25" dirty="0">
                <a:solidFill>
                  <a:srgbClr val="124262"/>
                </a:solidFill>
                <a:latin typeface="Calibri"/>
                <a:cs typeface="Calibri"/>
              </a:rPr>
              <a:t>may </a:t>
            </a:r>
            <a:r>
              <a:rPr sz="3200" spc="-20" dirty="0">
                <a:solidFill>
                  <a:srgbClr val="124262"/>
                </a:solidFill>
                <a:latin typeface="Calibri"/>
                <a:cs typeface="Calibri"/>
              </a:rPr>
              <a:t>have  </a:t>
            </a:r>
            <a:r>
              <a:rPr sz="3200" spc="-5" dirty="0">
                <a:solidFill>
                  <a:srgbClr val="124262"/>
                </a:solidFill>
                <a:latin typeface="Calibri"/>
                <a:cs typeface="Calibri"/>
              </a:rPr>
              <a:t>both </a:t>
            </a:r>
            <a:r>
              <a:rPr sz="3200" spc="-10" dirty="0">
                <a:solidFill>
                  <a:srgbClr val="124262"/>
                </a:solidFill>
                <a:latin typeface="Calibri"/>
                <a:cs typeface="Calibri"/>
              </a:rPr>
              <a:t>IFG </a:t>
            </a:r>
            <a:r>
              <a:rPr sz="3200" dirty="0">
                <a:solidFill>
                  <a:srgbClr val="124262"/>
                </a:solidFill>
                <a:latin typeface="Calibri"/>
                <a:cs typeface="Calibri"/>
              </a:rPr>
              <a:t>and</a:t>
            </a:r>
            <a:r>
              <a:rPr sz="3200" spc="25" dirty="0">
                <a:solidFill>
                  <a:srgbClr val="124262"/>
                </a:solidFill>
                <a:latin typeface="Calibri"/>
                <a:cs typeface="Calibri"/>
              </a:rPr>
              <a:t> </a:t>
            </a:r>
            <a:r>
              <a:rPr sz="3200" spc="-85" dirty="0">
                <a:solidFill>
                  <a:srgbClr val="124262"/>
                </a:solidFill>
                <a:latin typeface="Calibri"/>
                <a:cs typeface="Calibri"/>
              </a:rPr>
              <a:t>IGT.</a:t>
            </a:r>
            <a:endParaRPr sz="3200" dirty="0">
              <a:latin typeface="Calibri"/>
              <a:cs typeface="Calibri"/>
            </a:endParaRPr>
          </a:p>
          <a:p>
            <a:pPr marL="355600" marR="170180" indent="-342900" algn="l">
              <a:lnSpc>
                <a:spcPts val="3460"/>
              </a:lnSpc>
              <a:spcBef>
                <a:spcPts val="985"/>
              </a:spcBef>
            </a:pPr>
            <a:r>
              <a:rPr sz="3200" spc="70" dirty="0">
                <a:solidFill>
                  <a:srgbClr val="3493B9"/>
                </a:solidFill>
                <a:latin typeface="Wingdings 3"/>
                <a:cs typeface="Wingdings 3"/>
              </a:rPr>
              <a:t></a:t>
            </a:r>
            <a:r>
              <a:rPr sz="3200" spc="70" dirty="0">
                <a:solidFill>
                  <a:srgbClr val="124262"/>
                </a:solidFill>
                <a:latin typeface="Calibri"/>
                <a:cs typeface="Calibri"/>
              </a:rPr>
              <a:t>increased </a:t>
            </a:r>
            <a:r>
              <a:rPr sz="3200" spc="-5" dirty="0">
                <a:solidFill>
                  <a:srgbClr val="124262"/>
                </a:solidFill>
                <a:latin typeface="Calibri"/>
                <a:cs typeface="Calibri"/>
              </a:rPr>
              <a:t>risk </a:t>
            </a:r>
            <a:r>
              <a:rPr sz="3200" spc="-30" dirty="0">
                <a:solidFill>
                  <a:srgbClr val="124262"/>
                </a:solidFill>
                <a:latin typeface="Calibri"/>
                <a:cs typeface="Calibri"/>
              </a:rPr>
              <a:t>for </a:t>
            </a:r>
            <a:r>
              <a:rPr sz="3200" spc="-10" dirty="0">
                <a:solidFill>
                  <a:srgbClr val="124262"/>
                </a:solidFill>
                <a:latin typeface="Calibri"/>
                <a:cs typeface="Calibri"/>
              </a:rPr>
              <a:t>diabetes </a:t>
            </a:r>
            <a:r>
              <a:rPr sz="3200" dirty="0">
                <a:solidFill>
                  <a:srgbClr val="124262"/>
                </a:solidFill>
                <a:latin typeface="Calibri"/>
                <a:cs typeface="Calibri"/>
              </a:rPr>
              <a:t>and </a:t>
            </a:r>
            <a:r>
              <a:rPr sz="3200" spc="-10" dirty="0">
                <a:solidFill>
                  <a:srgbClr val="124262"/>
                </a:solidFill>
                <a:latin typeface="Calibri"/>
                <a:cs typeface="Calibri"/>
              </a:rPr>
              <a:t>cardiovascular</a:t>
            </a:r>
            <a:r>
              <a:rPr sz="3200" spc="-70" dirty="0">
                <a:solidFill>
                  <a:srgbClr val="124262"/>
                </a:solidFill>
                <a:latin typeface="Calibri"/>
                <a:cs typeface="Calibri"/>
              </a:rPr>
              <a:t> </a:t>
            </a:r>
            <a:r>
              <a:rPr sz="3200" spc="-100" dirty="0">
                <a:solidFill>
                  <a:srgbClr val="124262"/>
                </a:solidFill>
                <a:latin typeface="Calibri"/>
                <a:cs typeface="Calibri"/>
              </a:rPr>
              <a:t>disease  </a:t>
            </a:r>
            <a:r>
              <a:rPr sz="3200" spc="-5" dirty="0">
                <a:solidFill>
                  <a:srgbClr val="124262"/>
                </a:solidFill>
                <a:latin typeface="Calibri"/>
                <a:cs typeface="Calibri"/>
              </a:rPr>
              <a:t>(CVD)</a:t>
            </a:r>
            <a:endParaRPr sz="3200" dirty="0">
              <a:latin typeface="Calibri"/>
              <a:cs typeface="Calibri"/>
            </a:endParaRPr>
          </a:p>
          <a:p>
            <a:pPr marL="355600" marR="151765" indent="-342900" algn="l">
              <a:lnSpc>
                <a:spcPts val="3460"/>
              </a:lnSpc>
              <a:spcBef>
                <a:spcPts val="1000"/>
              </a:spcBef>
            </a:pPr>
            <a:r>
              <a:rPr sz="3200" spc="50" dirty="0">
                <a:solidFill>
                  <a:srgbClr val="3493B9"/>
                </a:solidFill>
                <a:latin typeface="Wingdings 3"/>
                <a:cs typeface="Wingdings 3"/>
              </a:rPr>
              <a:t></a:t>
            </a:r>
            <a:r>
              <a:rPr sz="3200" spc="50" dirty="0">
                <a:solidFill>
                  <a:srgbClr val="124262"/>
                </a:solidFill>
                <a:latin typeface="Calibri"/>
                <a:cs typeface="Calibri"/>
              </a:rPr>
              <a:t>Prediabetes </a:t>
            </a:r>
            <a:r>
              <a:rPr sz="3200" dirty="0">
                <a:solidFill>
                  <a:srgbClr val="124262"/>
                </a:solidFill>
                <a:latin typeface="Calibri"/>
                <a:cs typeface="Calibri"/>
              </a:rPr>
              <a:t>is </a:t>
            </a:r>
            <a:r>
              <a:rPr sz="3200" spc="-10" dirty="0">
                <a:solidFill>
                  <a:srgbClr val="124262"/>
                </a:solidFill>
                <a:latin typeface="Calibri"/>
                <a:cs typeface="Calibri"/>
              </a:rPr>
              <a:t>associated </a:t>
            </a:r>
            <a:r>
              <a:rPr sz="3200" dirty="0">
                <a:solidFill>
                  <a:srgbClr val="124262"/>
                </a:solidFill>
                <a:latin typeface="Calibri"/>
                <a:cs typeface="Calibri"/>
              </a:rPr>
              <a:t>with </a:t>
            </a:r>
            <a:r>
              <a:rPr sz="3200" spc="-5" dirty="0">
                <a:solidFill>
                  <a:srgbClr val="124262"/>
                </a:solidFill>
                <a:latin typeface="Calibri"/>
                <a:cs typeface="Calibri"/>
              </a:rPr>
              <a:t>obesity </a:t>
            </a:r>
            <a:r>
              <a:rPr sz="3200" dirty="0">
                <a:solidFill>
                  <a:srgbClr val="124262"/>
                </a:solidFill>
                <a:latin typeface="Calibri"/>
                <a:cs typeface="Calibri"/>
              </a:rPr>
              <a:t>(especially  abdominal </a:t>
            </a:r>
            <a:r>
              <a:rPr sz="3200" spc="-5" dirty="0">
                <a:solidFill>
                  <a:srgbClr val="124262"/>
                </a:solidFill>
                <a:latin typeface="Calibri"/>
                <a:cs typeface="Calibri"/>
              </a:rPr>
              <a:t>or </a:t>
            </a:r>
            <a:r>
              <a:rPr sz="3200" spc="-10" dirty="0">
                <a:solidFill>
                  <a:srgbClr val="124262"/>
                </a:solidFill>
                <a:latin typeface="Calibri"/>
                <a:cs typeface="Calibri"/>
              </a:rPr>
              <a:t>visceral </a:t>
            </a:r>
            <a:r>
              <a:rPr sz="3200" spc="-5" dirty="0">
                <a:solidFill>
                  <a:srgbClr val="124262"/>
                </a:solidFill>
                <a:latin typeface="Calibri"/>
                <a:cs typeface="Calibri"/>
              </a:rPr>
              <a:t>obesity), </a:t>
            </a:r>
            <a:r>
              <a:rPr sz="3200" spc="-10" dirty="0">
                <a:solidFill>
                  <a:srgbClr val="124262"/>
                </a:solidFill>
                <a:latin typeface="Calibri"/>
                <a:cs typeface="Calibri"/>
              </a:rPr>
              <a:t>dyslipidemia </a:t>
            </a:r>
            <a:r>
              <a:rPr sz="3200" dirty="0">
                <a:solidFill>
                  <a:srgbClr val="124262"/>
                </a:solidFill>
                <a:latin typeface="Calibri"/>
                <a:cs typeface="Calibri"/>
              </a:rPr>
              <a:t>with </a:t>
            </a:r>
            <a:r>
              <a:rPr sz="3200" spc="-5" dirty="0">
                <a:solidFill>
                  <a:srgbClr val="124262"/>
                </a:solidFill>
                <a:latin typeface="Calibri"/>
                <a:cs typeface="Calibri"/>
              </a:rPr>
              <a:t>high  </a:t>
            </a:r>
            <a:r>
              <a:rPr sz="3200" spc="-50" dirty="0">
                <a:solidFill>
                  <a:srgbClr val="124262"/>
                </a:solidFill>
                <a:latin typeface="Calibri"/>
                <a:cs typeface="Calibri"/>
              </a:rPr>
              <a:t>TG </a:t>
            </a:r>
            <a:r>
              <a:rPr sz="3200" spc="-10" dirty="0">
                <a:solidFill>
                  <a:srgbClr val="124262"/>
                </a:solidFill>
                <a:latin typeface="Calibri"/>
                <a:cs typeface="Calibri"/>
              </a:rPr>
              <a:t>and/or </a:t>
            </a:r>
            <a:r>
              <a:rPr sz="3200" dirty="0">
                <a:solidFill>
                  <a:srgbClr val="124262"/>
                </a:solidFill>
                <a:latin typeface="Calibri"/>
                <a:cs typeface="Calibri"/>
              </a:rPr>
              <a:t>low </a:t>
            </a:r>
            <a:r>
              <a:rPr sz="3200" spc="-5" dirty="0">
                <a:solidFill>
                  <a:srgbClr val="124262"/>
                </a:solidFill>
                <a:latin typeface="Calibri"/>
                <a:cs typeface="Calibri"/>
              </a:rPr>
              <a:t>HDL </a:t>
            </a:r>
            <a:r>
              <a:rPr sz="3200" spc="-15" dirty="0">
                <a:solidFill>
                  <a:srgbClr val="124262"/>
                </a:solidFill>
                <a:latin typeface="Calibri"/>
                <a:cs typeface="Calibri"/>
              </a:rPr>
              <a:t>cholesterol, </a:t>
            </a:r>
            <a:r>
              <a:rPr sz="3200" dirty="0">
                <a:solidFill>
                  <a:srgbClr val="124262"/>
                </a:solidFill>
                <a:latin typeface="Calibri"/>
                <a:cs typeface="Calibri"/>
              </a:rPr>
              <a:t>and</a:t>
            </a:r>
            <a:r>
              <a:rPr sz="3200" spc="85" dirty="0">
                <a:solidFill>
                  <a:srgbClr val="124262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124262"/>
                </a:solidFill>
                <a:latin typeface="Calibri"/>
                <a:cs typeface="Calibri"/>
              </a:rPr>
              <a:t>hypertension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540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6463" y="621030"/>
            <a:ext cx="87979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Criteria defining</a:t>
            </a:r>
            <a:r>
              <a:rPr sz="4400" spc="-105" dirty="0"/>
              <a:t> </a:t>
            </a:r>
            <a:r>
              <a:rPr sz="4400" spc="10" dirty="0"/>
              <a:t>prediabetes</a:t>
            </a:r>
            <a:endParaRPr sz="4400" dirty="0"/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42300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68070" marR="57785" algn="l" rtl="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FPG 100 </a:t>
            </a:r>
            <a:r>
              <a:rPr spc="20" dirty="0"/>
              <a:t>mg/dL </a:t>
            </a:r>
            <a:r>
              <a:rPr dirty="0"/>
              <a:t>(5.6 </a:t>
            </a:r>
            <a:r>
              <a:rPr spc="-5" dirty="0"/>
              <a:t>mmol/L) </a:t>
            </a:r>
            <a:r>
              <a:rPr spc="-25" dirty="0"/>
              <a:t>to </a:t>
            </a:r>
            <a:r>
              <a:rPr spc="-5" dirty="0"/>
              <a:t>125 </a:t>
            </a:r>
            <a:r>
              <a:rPr spc="20" dirty="0"/>
              <a:t>mg/dL </a:t>
            </a:r>
            <a:r>
              <a:rPr dirty="0"/>
              <a:t>(6.9 </a:t>
            </a:r>
            <a:r>
              <a:rPr spc="-5" dirty="0"/>
              <a:t>mmol/L)  </a:t>
            </a:r>
            <a:r>
              <a:rPr spc="-10" dirty="0"/>
              <a:t>(IFG)</a:t>
            </a:r>
          </a:p>
          <a:p>
            <a:pPr marL="1068070" algn="l" rtl="0">
              <a:lnSpc>
                <a:spcPct val="100000"/>
              </a:lnSpc>
              <a:spcBef>
                <a:spcPts val="994"/>
              </a:spcBef>
            </a:pPr>
            <a:r>
              <a:rPr spc="5" dirty="0" smtClean="0"/>
              <a:t>OR</a:t>
            </a:r>
            <a:endParaRPr lang="en-US" spc="5" dirty="0" smtClean="0"/>
          </a:p>
          <a:p>
            <a:pPr marL="1068070" algn="l" rtl="0">
              <a:lnSpc>
                <a:spcPct val="100000"/>
              </a:lnSpc>
              <a:spcBef>
                <a:spcPts val="994"/>
              </a:spcBef>
            </a:pPr>
            <a:endParaRPr spc="5" dirty="0"/>
          </a:p>
          <a:p>
            <a:pPr marL="1068070" marR="5080" algn="l" rtl="0">
              <a:lnSpc>
                <a:spcPct val="100000"/>
              </a:lnSpc>
              <a:spcBef>
                <a:spcPts val="994"/>
              </a:spcBef>
            </a:pPr>
            <a:r>
              <a:rPr dirty="0"/>
              <a:t>2-h PG </a:t>
            </a:r>
            <a:r>
              <a:rPr spc="-5" dirty="0"/>
              <a:t>during 75-g </a:t>
            </a:r>
            <a:r>
              <a:rPr spc="5" dirty="0"/>
              <a:t>OGTT </a:t>
            </a:r>
            <a:r>
              <a:rPr spc="-5" dirty="0"/>
              <a:t>140 </a:t>
            </a:r>
            <a:r>
              <a:rPr spc="20" dirty="0"/>
              <a:t>mg/dL </a:t>
            </a:r>
            <a:r>
              <a:rPr dirty="0"/>
              <a:t>(7.8 </a:t>
            </a:r>
            <a:r>
              <a:rPr spc="-5" dirty="0"/>
              <a:t>mmol/L) </a:t>
            </a:r>
            <a:r>
              <a:rPr spc="-25" dirty="0"/>
              <a:t>to </a:t>
            </a:r>
            <a:r>
              <a:rPr spc="-5" dirty="0"/>
              <a:t>199  </a:t>
            </a:r>
            <a:r>
              <a:rPr spc="20" dirty="0"/>
              <a:t>mg/dL </a:t>
            </a:r>
            <a:r>
              <a:rPr spc="-5" dirty="0"/>
              <a:t>(11.0 mmol/L)</a:t>
            </a:r>
            <a:r>
              <a:rPr spc="45" dirty="0"/>
              <a:t> </a:t>
            </a:r>
            <a:r>
              <a:rPr spc="-10" dirty="0"/>
              <a:t>(IGT)</a:t>
            </a:r>
          </a:p>
          <a:p>
            <a:pPr marL="1068070" algn="l" rtl="0">
              <a:lnSpc>
                <a:spcPct val="100000"/>
              </a:lnSpc>
              <a:spcBef>
                <a:spcPts val="1015"/>
              </a:spcBef>
            </a:pPr>
            <a:r>
              <a:rPr spc="5" dirty="0" smtClean="0"/>
              <a:t>OR</a:t>
            </a:r>
            <a:endParaRPr lang="en-US" spc="5" dirty="0" smtClean="0"/>
          </a:p>
          <a:p>
            <a:pPr marL="1068070" algn="l" rtl="0">
              <a:lnSpc>
                <a:spcPct val="100000"/>
              </a:lnSpc>
              <a:spcBef>
                <a:spcPts val="1015"/>
              </a:spcBef>
            </a:pPr>
            <a:endParaRPr spc="5" dirty="0"/>
          </a:p>
          <a:p>
            <a:pPr marL="1068070" algn="l" rtl="0">
              <a:lnSpc>
                <a:spcPct val="100000"/>
              </a:lnSpc>
              <a:spcBef>
                <a:spcPts val="994"/>
              </a:spcBef>
            </a:pPr>
            <a:r>
              <a:rPr spc="-5" dirty="0"/>
              <a:t>A1C 5.7–6.4% (39–47</a:t>
            </a:r>
            <a:r>
              <a:rPr spc="75" dirty="0"/>
              <a:t> </a:t>
            </a:r>
            <a:r>
              <a:rPr spc="-5" dirty="0"/>
              <a:t>mmol/mol)</a:t>
            </a:r>
          </a:p>
        </p:txBody>
      </p:sp>
    </p:spTree>
    <p:extLst>
      <p:ext uri="{BB962C8B-B14F-4D97-AF65-F5344CB8AC3E}">
        <p14:creationId xmlns:p14="http://schemas.microsoft.com/office/powerpoint/2010/main" xmlns="" val="124177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Clinical Inertia: A Hurdle in Insulin Therapy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482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6866"/>
          </a:xfrm>
        </p:spPr>
        <p:txBody>
          <a:bodyPr/>
          <a:lstStyle/>
          <a:p>
            <a:pPr algn="l" rtl="0"/>
            <a:r>
              <a:rPr lang="en-US" dirty="0" smtClean="0"/>
              <a:t>Drug choice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1991"/>
            <a:ext cx="10515600" cy="4956463"/>
          </a:xfrm>
        </p:spPr>
        <p:txBody>
          <a:bodyPr/>
          <a:lstStyle/>
          <a:p>
            <a:pPr algn="l" rtl="0"/>
            <a:r>
              <a:rPr lang="en-US" dirty="0" smtClean="0"/>
              <a:t>Patient- centered approach</a:t>
            </a:r>
          </a:p>
          <a:p>
            <a:pPr algn="l" rtl="0"/>
            <a:r>
              <a:rPr lang="en-US" dirty="0" smtClean="0"/>
              <a:t>Cost</a:t>
            </a:r>
          </a:p>
          <a:p>
            <a:pPr algn="l" rtl="0"/>
            <a:r>
              <a:rPr lang="en-US" dirty="0" smtClean="0"/>
              <a:t>Level of HbA1C</a:t>
            </a:r>
          </a:p>
          <a:p>
            <a:pPr algn="l" rtl="0"/>
            <a:r>
              <a:rPr lang="en-US" dirty="0" smtClean="0"/>
              <a:t>HbA1C goal</a:t>
            </a:r>
          </a:p>
          <a:p>
            <a:pPr algn="l" rtl="0"/>
            <a:r>
              <a:rPr lang="en-US" dirty="0" smtClean="0"/>
              <a:t>Weight</a:t>
            </a:r>
          </a:p>
          <a:p>
            <a:pPr algn="l" rtl="0"/>
            <a:r>
              <a:rPr lang="en-US" dirty="0" smtClean="0"/>
              <a:t>Hypoglycemia</a:t>
            </a:r>
          </a:p>
          <a:p>
            <a:pPr algn="l" rtl="0"/>
            <a:r>
              <a:rPr lang="en-US" dirty="0" smtClean="0"/>
              <a:t>Established ASCVD </a:t>
            </a:r>
            <a:r>
              <a:rPr lang="en-US" dirty="0"/>
              <a:t>or </a:t>
            </a:r>
            <a:r>
              <a:rPr lang="en-US" dirty="0" smtClean="0"/>
              <a:t>CKD or HF</a:t>
            </a:r>
          </a:p>
          <a:p>
            <a:pPr algn="l" rtl="0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59477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1567</TotalTime>
  <Words>1239</Words>
  <Application>Microsoft Office PowerPoint</Application>
  <PresentationFormat>Custom</PresentationFormat>
  <Paragraphs>245</Paragraphs>
  <Slides>51</Slides>
  <Notes>2</Notes>
  <HiddenSlides>2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Office Theme</vt:lpstr>
      <vt:lpstr>1_Office Theme</vt:lpstr>
      <vt:lpstr>2_Office Theme</vt:lpstr>
      <vt:lpstr>3_Office Theme</vt:lpstr>
      <vt:lpstr>Oral Hypoglycemic agent  Treatment of T2DM</vt:lpstr>
      <vt:lpstr>   </vt:lpstr>
      <vt:lpstr>Diabetes Mellitus : Health Impact of the Disease</vt:lpstr>
      <vt:lpstr>Patient-Centric Focus of 2016  AACE/ACE and 2015 ADA/EASD Recommendations</vt:lpstr>
      <vt:lpstr>Types of Diabetes</vt:lpstr>
      <vt:lpstr>Slide 6</vt:lpstr>
      <vt:lpstr>Criteria defining prediabetes</vt:lpstr>
      <vt:lpstr>Clinical Inertia: A Hurdle in Insulin Therapy</vt:lpstr>
      <vt:lpstr>Drug choice</vt:lpstr>
      <vt:lpstr>Patient-centered approach to DM2</vt:lpstr>
      <vt:lpstr>Slide 11</vt:lpstr>
      <vt:lpstr>Slide 12</vt:lpstr>
      <vt:lpstr>Management of DM</vt:lpstr>
      <vt:lpstr>Metformin</vt:lpstr>
      <vt:lpstr>Pharmacological therapy</vt:lpstr>
      <vt:lpstr>Slide 16</vt:lpstr>
      <vt:lpstr>METFORMIN   slow release/retard</vt:lpstr>
      <vt:lpstr> اندیکاسیون قطع متفورمین</vt:lpstr>
      <vt:lpstr>If the A1C target is not achieved after approximately 3  months, metformin can be combined with   sulfonylurea,  thiazolidinedione, DPP-4 inhibitor, SGLT2 inhibitor, GLP-  1 RA, </vt:lpstr>
      <vt:lpstr>Slide 20</vt:lpstr>
      <vt:lpstr> Insulin secretagogues: Sulfonylureas  </vt:lpstr>
      <vt:lpstr>Gliclazide  Ex/Slow  release</vt:lpstr>
      <vt:lpstr> Insulin secretagogues: Nonsulfonylurea   </vt:lpstr>
      <vt:lpstr>Slide 24</vt:lpstr>
      <vt:lpstr>Renal glucose re-absorption in patients with diabetes</vt:lpstr>
      <vt:lpstr>Urinary glucose excretion via SGLT2 inhibition</vt:lpstr>
      <vt:lpstr> Sodium-glucose co transporter 2 inhibitors  </vt:lpstr>
      <vt:lpstr>Slide 28</vt:lpstr>
      <vt:lpstr> Thiazolidinediones   </vt:lpstr>
      <vt:lpstr> α-Glucosidase inhibitors  </vt:lpstr>
      <vt:lpstr>Slide 31</vt:lpstr>
      <vt:lpstr> Dipeptidyl peptidase IV inhibitor   </vt:lpstr>
      <vt:lpstr>Slide 33</vt:lpstr>
      <vt:lpstr>Dipeptidyl peptidase IV inhibitor   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SGLT2 inhibitor or GLP-1 RA</vt:lpstr>
      <vt:lpstr>insulin therapy</vt:lpstr>
      <vt:lpstr>Slide 46</vt:lpstr>
      <vt:lpstr>Slide 47</vt:lpstr>
      <vt:lpstr>Slide 48</vt:lpstr>
      <vt:lpstr>Slide 49</vt:lpstr>
      <vt:lpstr>Conclusion</vt:lpstr>
      <vt:lpstr>Home Message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Oral Hypoglycemic agent  Treatment of T2DM</dc:title>
  <dc:creator>عطیه آموزگار</dc:creator>
  <cp:lastModifiedBy>ir</cp:lastModifiedBy>
  <cp:revision>154</cp:revision>
  <cp:lastPrinted>2019-05-01T05:21:08Z</cp:lastPrinted>
  <dcterms:created xsi:type="dcterms:W3CDTF">2019-04-27T03:30:13Z</dcterms:created>
  <dcterms:modified xsi:type="dcterms:W3CDTF">2021-06-27T08:31:04Z</dcterms:modified>
</cp:coreProperties>
</file>